
<file path=[Content_Types].xml><?xml version="1.0" encoding="utf-8"?>
<Types xmlns="http://schemas.openxmlformats.org/package/2006/content-types">
  <Default Extension="bin" ContentType="application/vnd.openxmlformats-officedocument.oleObject"/>
  <Default Extension="gif" ContentType="image/gif"/>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3" r:id="rId6"/>
    <p:sldId id="264" r:id="rId7"/>
    <p:sldId id="265" r:id="rId8"/>
    <p:sldId id="266" r:id="rId9"/>
    <p:sldId id="268" r:id="rId10"/>
    <p:sldId id="269" r:id="rId11"/>
    <p:sldId id="270" r:id="rId12"/>
    <p:sldId id="271" r:id="rId13"/>
    <p:sldId id="272" r:id="rId14"/>
    <p:sldId id="273" r:id="rId15"/>
    <p:sldId id="274" r:id="rId16"/>
    <p:sldId id="275" r:id="rId17"/>
    <p:sldId id="277" r:id="rId18"/>
    <p:sldId id="278" r:id="rId19"/>
    <p:sldId id="279" r:id="rId20"/>
    <p:sldId id="280" r:id="rId21"/>
    <p:sldId id="281" r:id="rId22"/>
    <p:sldId id="322" r:id="rId23"/>
    <p:sldId id="321" r:id="rId24"/>
    <p:sldId id="320" r:id="rId25"/>
    <p:sldId id="284" r:id="rId26"/>
    <p:sldId id="285" r:id="rId27"/>
    <p:sldId id="286" r:id="rId28"/>
    <p:sldId id="316" r:id="rId29"/>
    <p:sldId id="287" r:id="rId30"/>
    <p:sldId id="289" r:id="rId31"/>
    <p:sldId id="291" r:id="rId32"/>
    <p:sldId id="295" r:id="rId33"/>
    <p:sldId id="296" r:id="rId34"/>
    <p:sldId id="297" r:id="rId35"/>
    <p:sldId id="298" r:id="rId36"/>
    <p:sldId id="299" r:id="rId37"/>
    <p:sldId id="300" r:id="rId38"/>
    <p:sldId id="317" r:id="rId39"/>
    <p:sldId id="318" r:id="rId40"/>
    <p:sldId id="301" r:id="rId41"/>
    <p:sldId id="302" r:id="rId42"/>
    <p:sldId id="319" r:id="rId43"/>
    <p:sldId id="303" r:id="rId44"/>
    <p:sldId id="304" r:id="rId45"/>
    <p:sldId id="306" r:id="rId46"/>
    <p:sldId id="307" r:id="rId47"/>
    <p:sldId id="308" r:id="rId48"/>
    <p:sldId id="309" r:id="rId49"/>
    <p:sldId id="310" r:id="rId50"/>
    <p:sldId id="311" r:id="rId51"/>
    <p:sldId id="312" r:id="rId52"/>
    <p:sldId id="313" r:id="rId53"/>
    <p:sldId id="314" r:id="rId54"/>
    <p:sldId id="315"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14" y="-498"/>
      </p:cViewPr>
      <p:guideLst/>
    </p:cSldViewPr>
  </p:slideViewPr>
  <p:notesTextViewPr>
    <p:cViewPr>
      <p:scale>
        <a:sx n="1" d="1"/>
        <a:sy n="1" d="1"/>
      </p:scale>
      <p:origin x="0" y="0"/>
    </p:cViewPr>
  </p:notesTextViewPr>
  <p:sorterViewPr>
    <p:cViewPr>
      <p:scale>
        <a:sx n="49" d="100"/>
        <a:sy n="49" d="100"/>
      </p:scale>
      <p:origin x="0" y="-85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1143000" y="685800"/>
            <a:ext cx="4572000" cy="3429000"/>
          </a:xfrm>
          <a:prstGeom prst="rect">
            <a:avLst/>
          </a:prstGeom>
        </p:spPr>
        <p:txBody>
          <a:bodyPr/>
          <a:lstStyle/>
          <a:p>
            <a:endParaRPr/>
          </a:p>
        </p:txBody>
      </p:sp>
      <p:sp>
        <p:nvSpPr>
          <p:cNvPr id="186" name="Shape 18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400">
        <a:latin typeface="Helvetica Neue"/>
        <a:ea typeface="Helvetica Neue"/>
        <a:cs typeface="Helvetica Neue"/>
        <a:sym typeface="Helvetica Neue"/>
      </a:defRPr>
    </a:lvl1pPr>
    <a:lvl2pPr indent="228600" defTabSz="584200" latinLnBrk="0">
      <a:defRPr sz="2400">
        <a:latin typeface="Helvetica Neue"/>
        <a:ea typeface="Helvetica Neue"/>
        <a:cs typeface="Helvetica Neue"/>
        <a:sym typeface="Helvetica Neue"/>
      </a:defRPr>
    </a:lvl2pPr>
    <a:lvl3pPr indent="457200" defTabSz="584200" latinLnBrk="0">
      <a:defRPr sz="2400">
        <a:latin typeface="Helvetica Neue"/>
        <a:ea typeface="Helvetica Neue"/>
        <a:cs typeface="Helvetica Neue"/>
        <a:sym typeface="Helvetica Neue"/>
      </a:defRPr>
    </a:lvl3pPr>
    <a:lvl4pPr indent="685800" defTabSz="584200" latinLnBrk="0">
      <a:defRPr sz="2400">
        <a:latin typeface="Helvetica Neue"/>
        <a:ea typeface="Helvetica Neue"/>
        <a:cs typeface="Helvetica Neue"/>
        <a:sym typeface="Helvetica Neue"/>
      </a:defRPr>
    </a:lvl4pPr>
    <a:lvl5pPr indent="914400" defTabSz="584200" latinLnBrk="0">
      <a:defRPr sz="2400">
        <a:latin typeface="Helvetica Neue"/>
        <a:ea typeface="Helvetica Neue"/>
        <a:cs typeface="Helvetica Neue"/>
        <a:sym typeface="Helvetica Neue"/>
      </a:defRPr>
    </a:lvl5pPr>
    <a:lvl6pPr indent="1143000" defTabSz="584200" latinLnBrk="0">
      <a:defRPr sz="2400">
        <a:latin typeface="Helvetica Neue"/>
        <a:ea typeface="Helvetica Neue"/>
        <a:cs typeface="Helvetica Neue"/>
        <a:sym typeface="Helvetica Neue"/>
      </a:defRPr>
    </a:lvl6pPr>
    <a:lvl7pPr indent="1371600" defTabSz="584200" latinLnBrk="0">
      <a:defRPr sz="2400">
        <a:latin typeface="Helvetica Neue"/>
        <a:ea typeface="Helvetica Neue"/>
        <a:cs typeface="Helvetica Neue"/>
        <a:sym typeface="Helvetica Neue"/>
      </a:defRPr>
    </a:lvl7pPr>
    <a:lvl8pPr indent="1600200" defTabSz="584200" latinLnBrk="0">
      <a:defRPr sz="2400">
        <a:latin typeface="Helvetica Neue"/>
        <a:ea typeface="Helvetica Neue"/>
        <a:cs typeface="Helvetica Neue"/>
        <a:sym typeface="Helvetica Neue"/>
      </a:defRPr>
    </a:lvl8pPr>
    <a:lvl9pPr indent="1828800" defTabSz="584200" latinLnBrk="0">
      <a:defRPr sz="2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lvl1pPr>
              <a:defRPr>
                <a:latin typeface="Times New Roman"/>
                <a:ea typeface="Times New Roman"/>
                <a:cs typeface="Times New Roman"/>
                <a:sym typeface="Times New Roman"/>
              </a:defRPr>
            </a:lvl1pPr>
          </a:lstStyle>
          <a:p>
            <a:r>
              <a:t>e.g. MySQL does not support RIGHT JOIN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defRPr b="1">
                <a:latin typeface="Courier New"/>
                <a:ea typeface="Courier New"/>
                <a:cs typeface="Courier New"/>
                <a:sym typeface="Courier New"/>
              </a:defRPr>
            </a:lvl1pPr>
          </a:lstStyle>
          <a:p>
            <a:r>
              <a:t>use company;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Views behave as tables in most SQL </a:t>
            </a:r>
          </a:p>
          <a:p>
            <a:pPr>
              <a:defRPr>
                <a:latin typeface="Times New Roman"/>
                <a:ea typeface="Times New Roman"/>
                <a:cs typeface="Times New Roman"/>
                <a:sym typeface="Times New Roman"/>
              </a:defRPr>
            </a:pPr>
            <a:r>
              <a:t>	• </a:t>
            </a:r>
            <a:r>
              <a:rPr>
                <a:latin typeface="Consolas"/>
                <a:ea typeface="Consolas"/>
                <a:cs typeface="Consolas"/>
                <a:sym typeface="Consolas"/>
              </a:rPr>
              <a:t>SHOW TABLES;</a:t>
            </a:r>
          </a:p>
          <a:p>
            <a:pPr>
              <a:defRPr>
                <a:latin typeface="Times New Roman"/>
                <a:ea typeface="Times New Roman"/>
                <a:cs typeface="Times New Roman"/>
                <a:sym typeface="Times New Roman"/>
              </a:defRPr>
            </a:pPr>
            <a:r>
              <a:rPr>
                <a:latin typeface="Consolas"/>
                <a:ea typeface="Consolas"/>
                <a:cs typeface="Consolas"/>
                <a:sym typeface="Consolas"/>
              </a:rPr>
              <a:t>DROP TABLE view_name</a:t>
            </a:r>
            <a:r>
              <a:t> # does not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Don’t spend too much time on this slide.</a:t>
            </a:r>
          </a:p>
          <a:p>
            <a:pPr>
              <a:defRPr>
                <a:latin typeface="Times New Roman"/>
                <a:ea typeface="Times New Roman"/>
                <a:cs typeface="Times New Roman"/>
                <a:sym typeface="Times New Roman"/>
              </a:defRPr>
            </a:pPr>
            <a:r>
              <a:t>Details and provided script to come later</a:t>
            </a:r>
          </a:p>
          <a:p>
            <a:pPr>
              <a:defRPr>
                <a:latin typeface="Times New Roman"/>
                <a:ea typeface="Times New Roman"/>
                <a:cs typeface="Times New Roman"/>
                <a:sym typeface="Times New Roman"/>
              </a:defRPr>
            </a:pPr>
            <a:r>
              <a:t>Slide 14 asks some questions about slide 12-13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Start 001 Feb 3, 2015</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xfrm>
            <a:off x="381000" y="685800"/>
            <a:ext cx="6096000" cy="3429000"/>
          </a:xfrm>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lvl1pPr>
              <a:defRPr sz="1800">
                <a:solidFill>
                  <a:srgbClr val="FF2600"/>
                </a:solidFill>
                <a:latin typeface="Arial"/>
                <a:ea typeface="Arial"/>
                <a:cs typeface="Arial"/>
                <a:sym typeface="Arial"/>
              </a:defRPr>
            </a:lvl1pPr>
          </a:lstStyle>
          <a:p>
            <a:r>
              <a:t>Continued on next page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AS is optional, but helpful when a function is used in the SELECT clause</a:t>
            </a:r>
          </a:p>
          <a:p>
            <a:pPr>
              <a:defRPr>
                <a:latin typeface="Times New Roman"/>
                <a:ea typeface="Times New Roman"/>
                <a:cs typeface="Times New Roman"/>
                <a:sym typeface="Times New Roman"/>
              </a:defRPr>
            </a:pPr>
            <a:r>
              <a:t>AS is NOT optional in a virtual table</a:t>
            </a: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endParaRPr/>
          </a:p>
          <a:p>
            <a:pPr>
              <a:defRPr>
                <a:latin typeface="Times New Roman"/>
                <a:ea typeface="Times New Roman"/>
                <a:cs typeface="Times New Roman"/>
                <a:sym typeface="Times New Roman"/>
              </a:defRPr>
            </a:pPr>
            <a:r>
              <a:t>Remove this?</a:t>
            </a:r>
          </a:p>
          <a:p>
            <a:pPr>
              <a:defRPr>
                <a:latin typeface="Times New Roman"/>
                <a:ea typeface="Times New Roman"/>
                <a:cs typeface="Times New Roman"/>
                <a:sym typeface="Times New Roman"/>
              </a:defRPr>
            </a:pPr>
            <a:r>
              <a:t>EMPLOYEE AS E(Fn, Mi, Ln, Ssn, Bd, Addr, Sex, Sal, Ssn, Dno)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xfrm>
            <a:off x="381000" y="685800"/>
            <a:ext cx="6096000" cy="3429000"/>
          </a:xfrm>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p>
            <a:r>
              <a:t>#RESUME both Feb 16, 2016</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 name="Title Text"/>
          <p:cNvSpPr txBox="1">
            <a:spLocks noGrp="1"/>
          </p:cNvSpPr>
          <p:nvPr>
            <p:ph type="title"/>
          </p:nvPr>
        </p:nvSpPr>
        <p:spPr>
          <a:xfrm>
            <a:off x="753070" y="4903289"/>
            <a:ext cx="22860001" cy="2768204"/>
          </a:xfrm>
          <a:prstGeom prst="rect">
            <a:avLst/>
          </a:prstGeom>
        </p:spPr>
        <p:txBody>
          <a:bodyPr anchor="b"/>
          <a:lstStyle>
            <a:lvl1pPr algn="l">
              <a:defRPr b="0">
                <a:solidFill>
                  <a:srgbClr val="000000"/>
                </a:solidFill>
              </a:defRPr>
            </a:lvl1pPr>
          </a:lstStyle>
          <a:p>
            <a:r>
              <a:t>Title Text</a:t>
            </a:r>
          </a:p>
        </p:txBody>
      </p:sp>
      <p:sp>
        <p:nvSpPr>
          <p:cNvPr id="15" name="Body Level One…"/>
          <p:cNvSpPr txBox="1">
            <a:spLocks noGrp="1"/>
          </p:cNvSpPr>
          <p:nvPr>
            <p:ph type="body" sz="half" idx="1"/>
          </p:nvPr>
        </p:nvSpPr>
        <p:spPr>
          <a:xfrm>
            <a:off x="1388070" y="7737978"/>
            <a:ext cx="21590001" cy="3432870"/>
          </a:xfrm>
          <a:prstGeom prst="rect">
            <a:avLst/>
          </a:prstGeom>
        </p:spPr>
        <p:txBody>
          <a:bodyPr/>
          <a:lstStyle>
            <a:lvl1pPr marL="0" indent="0" algn="r">
              <a:spcBef>
                <a:spcPts val="0"/>
              </a:spcBef>
              <a:buClrTx/>
              <a:buSzTx/>
              <a:buNone/>
              <a:defRPr sz="5000">
                <a:solidFill>
                  <a:srgbClr val="011993"/>
                </a:solidFill>
                <a:latin typeface="+mj-lt"/>
                <a:ea typeface="+mj-ea"/>
                <a:cs typeface="+mj-cs"/>
                <a:sym typeface="Verdana"/>
              </a:defRPr>
            </a:lvl1pPr>
            <a:lvl2pPr marL="0" indent="0" algn="r">
              <a:spcBef>
                <a:spcPts val="0"/>
              </a:spcBef>
              <a:buClrTx/>
              <a:buSzTx/>
              <a:buNone/>
              <a:defRPr sz="4400">
                <a:solidFill>
                  <a:srgbClr val="011993"/>
                </a:solidFill>
                <a:latin typeface="+mj-lt"/>
                <a:ea typeface="+mj-ea"/>
                <a:cs typeface="+mj-cs"/>
                <a:sym typeface="Verdana"/>
              </a:defRPr>
            </a:lvl2pPr>
            <a:lvl3pPr marL="0" indent="0" algn="r">
              <a:spcBef>
                <a:spcPts val="0"/>
              </a:spcBef>
              <a:buClrTx/>
              <a:buSzTx/>
              <a:buNone/>
              <a:defRPr sz="3800">
                <a:solidFill>
                  <a:srgbClr val="011993"/>
                </a:solidFill>
                <a:latin typeface="+mj-lt"/>
                <a:ea typeface="+mj-ea"/>
                <a:cs typeface="+mj-cs"/>
                <a:sym typeface="Verdana"/>
              </a:defRPr>
            </a:lvl3pPr>
            <a:lvl4pPr marL="0" indent="0" algn="r">
              <a:spcBef>
                <a:spcPts val="0"/>
              </a:spcBef>
              <a:buClrTx/>
              <a:buSzTx/>
              <a:buNone/>
              <a:defRPr sz="3200">
                <a:solidFill>
                  <a:srgbClr val="011993"/>
                </a:solidFill>
                <a:latin typeface="+mj-lt"/>
                <a:ea typeface="+mj-ea"/>
                <a:cs typeface="+mj-cs"/>
                <a:sym typeface="Verdana"/>
              </a:defRPr>
            </a:lvl4pPr>
            <a:lvl5pPr marL="0" indent="0" algn="r">
              <a:spcBef>
                <a:spcPts val="0"/>
              </a:spcBef>
              <a:buClrTx/>
              <a:buSzTx/>
              <a:buNone/>
              <a:defRPr sz="2800">
                <a:solidFill>
                  <a:srgbClr val="011993"/>
                </a:solidFill>
                <a:latin typeface="+mj-lt"/>
                <a:ea typeface="+mj-ea"/>
                <a:cs typeface="+mj-cs"/>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stretch>
            <a:fillRect/>
          </a:stretch>
        </p:blipFill>
        <p:spPr>
          <a:xfrm>
            <a:off x="2032000" y="495300"/>
            <a:ext cx="20320000" cy="4826000"/>
          </a:xfrm>
          <a:prstGeom prst="rect">
            <a:avLst/>
          </a:prstGeom>
          <a:ln w="12700">
            <a:miter lim="400000"/>
          </a:ln>
        </p:spPr>
      </p:pic>
      <p:sp>
        <p:nvSpPr>
          <p:cNvPr id="18"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2 Up Landscape">
    <p:bg>
      <p:bgPr>
        <a:solidFill>
          <a:srgbClr val="D6D6D6"/>
        </a:solidFill>
        <a:effectLst/>
      </p:bgPr>
    </p:bg>
    <p:spTree>
      <p:nvGrpSpPr>
        <p:cNvPr id="1" name=""/>
        <p:cNvGrpSpPr/>
        <p:nvPr/>
      </p:nvGrpSpPr>
      <p:grpSpPr>
        <a:xfrm>
          <a:off x="0" y="0"/>
          <a:ext cx="0" cy="0"/>
          <a:chOff x="0" y="0"/>
          <a:chExt cx="0" cy="0"/>
        </a:xfrm>
      </p:grpSpPr>
      <p:pic>
        <p:nvPicPr>
          <p:cNvPr id="103" name="ModernPortfolio_2-up-h.png" descr="ModernPortfolio_2-up-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04"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bg>
      <p:bgPr>
        <a:solidFill>
          <a:srgbClr val="D6D6D6"/>
        </a:solidFill>
        <a:effectLst/>
      </p:bgPr>
    </p:bg>
    <p:spTree>
      <p:nvGrpSpPr>
        <p:cNvPr id="1" name=""/>
        <p:cNvGrpSpPr/>
        <p:nvPr/>
      </p:nvGrpSpPr>
      <p:grpSpPr>
        <a:xfrm>
          <a:off x="0" y="0"/>
          <a:ext cx="0" cy="0"/>
          <a:chOff x="0" y="0"/>
          <a:chExt cx="0" cy="0"/>
        </a:xfrm>
      </p:grpSpPr>
      <p:pic>
        <p:nvPicPr>
          <p:cNvPr id="112" name="ModernPortfolio_2-up-vh.png" descr="ModernPortfolio_2-up-v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13"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2 Up Portrait">
    <p:bg>
      <p:bgPr>
        <a:solidFill>
          <a:srgbClr val="D6D6D6"/>
        </a:solidFill>
        <a:effectLst/>
      </p:bgPr>
    </p:bg>
    <p:spTree>
      <p:nvGrpSpPr>
        <p:cNvPr id="1" name=""/>
        <p:cNvGrpSpPr/>
        <p:nvPr/>
      </p:nvGrpSpPr>
      <p:grpSpPr>
        <a:xfrm>
          <a:off x="0" y="0"/>
          <a:ext cx="0" cy="0"/>
          <a:chOff x="0" y="0"/>
          <a:chExt cx="0" cy="0"/>
        </a:xfrm>
      </p:grpSpPr>
      <p:pic>
        <p:nvPicPr>
          <p:cNvPr id="121" name="ModernPortfolio_2-up-v.png" descr="ModernPortfolio_2-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22"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ortrait">
    <p:bg>
      <p:bgPr>
        <a:solidFill>
          <a:srgbClr val="D6D6D6"/>
        </a:solidFill>
        <a:effectLst/>
      </p:bgPr>
    </p:bg>
    <p:spTree>
      <p:nvGrpSpPr>
        <p:cNvPr id="1" name=""/>
        <p:cNvGrpSpPr/>
        <p:nvPr/>
      </p:nvGrpSpPr>
      <p:grpSpPr>
        <a:xfrm>
          <a:off x="0" y="0"/>
          <a:ext cx="0" cy="0"/>
          <a:chOff x="0" y="0"/>
          <a:chExt cx="0" cy="0"/>
        </a:xfrm>
      </p:grpSpPr>
      <p:pic>
        <p:nvPicPr>
          <p:cNvPr id="130" name="ModernPortfolio_3-up-v.png" descr="ModernPortfolio_3-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31"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Big">
    <p:bg>
      <p:bgPr>
        <a:solidFill>
          <a:srgbClr val="D6D6D6"/>
        </a:solidFill>
        <a:effectLst/>
      </p:bgPr>
    </p:bg>
    <p:spTree>
      <p:nvGrpSpPr>
        <p:cNvPr id="1" name=""/>
        <p:cNvGrpSpPr/>
        <p:nvPr/>
      </p:nvGrpSpPr>
      <p:grpSpPr>
        <a:xfrm>
          <a:off x="0" y="0"/>
          <a:ext cx="0" cy="0"/>
          <a:chOff x="0" y="0"/>
          <a:chExt cx="0" cy="0"/>
        </a:xfrm>
      </p:grpSpPr>
      <p:pic>
        <p:nvPicPr>
          <p:cNvPr id="139" name="ModernPortfolio_photo-big.png" descr="ModernPortfolio_photo-big.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40"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D6D6D6"/>
        </a:solidFill>
        <a:effectLst/>
      </p:bgPr>
    </p:bg>
    <p:spTree>
      <p:nvGrpSpPr>
        <p:cNvPr id="1" name=""/>
        <p:cNvGrpSpPr/>
        <p:nvPr/>
      </p:nvGrpSpPr>
      <p:grpSpPr>
        <a:xfrm>
          <a:off x="0" y="0"/>
          <a:ext cx="0" cy="0"/>
          <a:chOff x="0" y="0"/>
          <a:chExt cx="0" cy="0"/>
        </a:xfrm>
      </p:grpSpPr>
      <p:pic>
        <p:nvPicPr>
          <p:cNvPr id="148" name="ModernPortfolio_3-up.png" descr="ModernPortfolio_3-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49"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4 Up">
    <p:bg>
      <p:bgPr>
        <a:solidFill>
          <a:srgbClr val="D6D6D6"/>
        </a:solidFill>
        <a:effectLst/>
      </p:bgPr>
    </p:bg>
    <p:spTree>
      <p:nvGrpSpPr>
        <p:cNvPr id="1" name=""/>
        <p:cNvGrpSpPr/>
        <p:nvPr/>
      </p:nvGrpSpPr>
      <p:grpSpPr>
        <a:xfrm>
          <a:off x="0" y="0"/>
          <a:ext cx="0" cy="0"/>
          <a:chOff x="0" y="0"/>
          <a:chExt cx="0" cy="0"/>
        </a:xfrm>
      </p:grpSpPr>
      <p:pic>
        <p:nvPicPr>
          <p:cNvPr id="157" name="ModernPortfolio_4-up.png" descr="ModernPortfolio_4-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58"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9"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7"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68"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76"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7"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78" name="Body Level One…"/>
          <p:cNvSpPr txBox="1">
            <a:spLocks noGrp="1"/>
          </p:cNvSpPr>
          <p:nvPr>
            <p:ph type="body" sz="quarter" idx="1"/>
          </p:nvPr>
        </p:nvSpPr>
        <p:spPr>
          <a:xfrm>
            <a:off x="14817328" y="3268265"/>
            <a:ext cx="571500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2" name="Title Text"/>
          <p:cNvSpPr txBox="1">
            <a:spLocks noGrp="1"/>
          </p:cNvSpPr>
          <p:nvPr>
            <p:ph type="title"/>
          </p:nvPr>
        </p:nvSpPr>
        <p:spPr>
          <a:xfrm>
            <a:off x="762000" y="0"/>
            <a:ext cx="20320000" cy="1803797"/>
          </a:xfrm>
          <a:prstGeom prst="rect">
            <a:avLst/>
          </a:prstGeom>
        </p:spPr>
        <p:txBody>
          <a:bodyPr/>
          <a:lstStyle/>
          <a:p>
            <a:r>
              <a:t>Title Text</a:t>
            </a:r>
          </a:p>
        </p:txBody>
      </p:sp>
      <p:sp>
        <p:nvSpPr>
          <p:cNvPr id="43" name="Slide Number"/>
          <p:cNvSpPr txBox="1">
            <a:spLocks noGrp="1"/>
          </p:cNvSpPr>
          <p:nvPr>
            <p:ph type="sldNum" sz="quarter" idx="2"/>
          </p:nvPr>
        </p:nvSpPr>
        <p:spPr>
          <a:xfrm>
            <a:off x="11900404" y="12769453"/>
            <a:ext cx="607493" cy="626387"/>
          </a:xfrm>
          <a:prstGeom prst="rect">
            <a:avLst/>
          </a:prstGeom>
        </p:spPr>
        <p:txBody>
          <a:bodyPr/>
          <a:lstStyle>
            <a:lvl1pPr>
              <a:defRPr>
                <a:solidFill>
                  <a:srgbClr val="000000"/>
                </a:solidFill>
              </a:defRPr>
            </a:lvl1pPr>
          </a:lstStyle>
          <a:p>
            <a:fld id="{86CB4B4D-7CA3-9044-876B-883B54F8677D}" type="slidenum">
              <a:t>‹#›</a:t>
            </a:fld>
            <a:endParaRPr/>
          </a:p>
        </p:txBody>
      </p:sp>
      <p:pic>
        <p:nvPicPr>
          <p:cNvPr id="4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de">
    <p:spTree>
      <p:nvGrpSpPr>
        <p:cNvPr id="1" name=""/>
        <p:cNvGrpSpPr/>
        <p:nvPr/>
      </p:nvGrpSpPr>
      <p:grpSpPr>
        <a:xfrm>
          <a:off x="0" y="0"/>
          <a:ext cx="0" cy="0"/>
          <a:chOff x="0" y="0"/>
          <a:chExt cx="0" cy="0"/>
        </a:xfrm>
      </p:grpSpPr>
      <p:sp>
        <p:nvSpPr>
          <p:cNvPr id="5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2" name="Title Text"/>
          <p:cNvSpPr txBox="1">
            <a:spLocks noGrp="1"/>
          </p:cNvSpPr>
          <p:nvPr>
            <p:ph type="title"/>
          </p:nvPr>
        </p:nvSpPr>
        <p:spPr>
          <a:xfrm>
            <a:off x="762000" y="0"/>
            <a:ext cx="20320000" cy="1803797"/>
          </a:xfrm>
          <a:prstGeom prst="rect">
            <a:avLst/>
          </a:prstGeom>
        </p:spPr>
        <p:txBody>
          <a:bodyPr/>
          <a:lstStyle/>
          <a:p>
            <a:r>
              <a:t>Title Text</a:t>
            </a:r>
          </a:p>
        </p:txBody>
      </p:sp>
      <p:sp>
        <p:nvSpPr>
          <p:cNvPr id="53" name="Slide Number"/>
          <p:cNvSpPr txBox="1">
            <a:spLocks noGrp="1"/>
          </p:cNvSpPr>
          <p:nvPr>
            <p:ph type="sldNum" sz="quarter" idx="2"/>
          </p:nvPr>
        </p:nvSpPr>
        <p:spPr>
          <a:xfrm>
            <a:off x="11900404" y="12769453"/>
            <a:ext cx="607493" cy="626387"/>
          </a:xfrm>
          <a:prstGeom prst="rect">
            <a:avLst/>
          </a:prstGeom>
        </p:spPr>
        <p:txBody>
          <a:bodyPr/>
          <a:lstStyle>
            <a:lvl1pPr>
              <a:defRPr>
                <a:solidFill>
                  <a:srgbClr val="000000"/>
                </a:solidFill>
              </a:defRPr>
            </a:lvl1pPr>
          </a:lstStyle>
          <a:p>
            <a:fld id="{86CB4B4D-7CA3-9044-876B-883B54F8677D}" type="slidenum">
              <a:t>‹#›</a:t>
            </a:fld>
            <a:endParaRPr/>
          </a:p>
        </p:txBody>
      </p:sp>
      <p:pic>
        <p:nvPicPr>
          <p:cNvPr id="5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55" name="Some code"/>
          <p:cNvSpPr/>
          <p:nvPr/>
        </p:nvSpPr>
        <p:spPr>
          <a:xfrm>
            <a:off x="3758393" y="4273348"/>
            <a:ext cx="15409879" cy="5514207"/>
          </a:xfrm>
          <a:prstGeom prst="rect">
            <a:avLst/>
          </a:prstGeom>
          <a:solidFill>
            <a:srgbClr val="EBEBEB"/>
          </a:solidFill>
          <a:ln w="12700">
            <a:solidFill>
              <a:srgbClr val="000000"/>
            </a:solidFill>
            <a:miter lim="400000"/>
          </a:ln>
          <a:effectLst>
            <a:outerShdw blurRad="127000" dist="127000" dir="27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6400" tIns="406400" rIns="406400" bIns="406400"/>
          <a:lstStyle>
            <a:lvl1pPr algn="l">
              <a:defRPr sz="5000">
                <a:latin typeface="Courier New"/>
                <a:ea typeface="Courier New"/>
                <a:cs typeface="Courier New"/>
                <a:sym typeface="Courier New"/>
              </a:defRPr>
            </a:lvl1pPr>
          </a:lstStyle>
          <a:p>
            <a:r>
              <a:t>Some code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62" name="Title Text"/>
          <p:cNvSpPr txBox="1">
            <a:spLocks noGrp="1"/>
          </p:cNvSpPr>
          <p:nvPr>
            <p:ph type="title"/>
          </p:nvPr>
        </p:nvSpPr>
        <p:spPr>
          <a:xfrm>
            <a:off x="3851671" y="5214937"/>
            <a:ext cx="16680658" cy="3286126"/>
          </a:xfrm>
          <a:prstGeom prst="rect">
            <a:avLst/>
          </a:prstGeom>
        </p:spPr>
        <p:txBody>
          <a:bodyPr/>
          <a:lstStyle/>
          <a:p>
            <a:r>
              <a:t>Title Text</a:t>
            </a:r>
          </a:p>
        </p:txBody>
      </p:sp>
      <p:sp>
        <p:nvSpPr>
          <p:cNvPr id="63"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70" name="ModernPortfolio_photo-h.png" descr="ModernPortfolio_photo-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71" name="Line"/>
          <p:cNvSpPr/>
          <p:nvPr/>
        </p:nvSpPr>
        <p:spPr>
          <a:xfrm>
            <a:off x="13656469" y="11215686"/>
            <a:ext cx="1" cy="2000431"/>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72" name="Title Text"/>
          <p:cNvSpPr txBox="1">
            <a:spLocks noGrp="1"/>
          </p:cNvSpPr>
          <p:nvPr>
            <p:ph type="title"/>
          </p:nvPr>
        </p:nvSpPr>
        <p:spPr>
          <a:xfrm>
            <a:off x="5030390" y="10947796"/>
            <a:ext cx="8143876" cy="2393158"/>
          </a:xfrm>
          <a:prstGeom prst="rect">
            <a:avLst/>
          </a:prstGeom>
        </p:spPr>
        <p:txBody>
          <a:bodyPr/>
          <a:lstStyle>
            <a:lvl1pPr algn="r">
              <a:defRPr sz="5800" b="0">
                <a:solidFill>
                  <a:srgbClr val="000000"/>
                </a:solidFill>
                <a:latin typeface="+mn-lt"/>
                <a:ea typeface="+mn-ea"/>
                <a:cs typeface="+mn-cs"/>
                <a:sym typeface="Helvetica Neue Light"/>
              </a:defRPr>
            </a:lvl1pPr>
          </a:lstStyle>
          <a:p>
            <a:r>
              <a:t>Title Text</a:t>
            </a:r>
          </a:p>
        </p:txBody>
      </p:sp>
      <p:sp>
        <p:nvSpPr>
          <p:cNvPr id="73" name="Body Level One…"/>
          <p:cNvSpPr txBox="1">
            <a:spLocks noGrp="1"/>
          </p:cNvSpPr>
          <p:nvPr>
            <p:ph type="body" sz="quarter" idx="1"/>
          </p:nvPr>
        </p:nvSpPr>
        <p:spPr>
          <a:xfrm>
            <a:off x="14085093" y="11912203"/>
            <a:ext cx="6965157" cy="714376"/>
          </a:xfrm>
          <a:prstGeom prst="rect">
            <a:avLst/>
          </a:prstGeom>
        </p:spPr>
        <p:txBody>
          <a:bodyPr/>
          <a:lstStyle>
            <a:lvl1pPr marL="0" indent="0">
              <a:spcBef>
                <a:spcPts val="0"/>
              </a:spcBef>
              <a:buClrTx/>
              <a:buSzTx/>
              <a:buNone/>
              <a:defRPr sz="3600">
                <a:solidFill>
                  <a:srgbClr val="A9A9A9"/>
                </a:solidFill>
                <a:latin typeface="Helvetica Neue"/>
                <a:ea typeface="Helvetica Neue"/>
                <a:cs typeface="Helvetica Neue"/>
                <a:sym typeface="Helvetica Neue"/>
              </a:defRPr>
            </a:lvl1pPr>
            <a:lvl2pPr marL="0" indent="0">
              <a:spcBef>
                <a:spcPts val="0"/>
              </a:spcBef>
              <a:buClrTx/>
              <a:buSzTx/>
              <a:buNone/>
              <a:defRPr sz="3600">
                <a:solidFill>
                  <a:srgbClr val="A9A9A9"/>
                </a:solidFill>
                <a:latin typeface="Helvetica Neue"/>
                <a:ea typeface="Helvetica Neue"/>
                <a:cs typeface="Helvetica Neue"/>
                <a:sym typeface="Helvetica Neue"/>
              </a:defRPr>
            </a:lvl2pPr>
            <a:lvl3pPr marL="0" indent="0">
              <a:spcBef>
                <a:spcPts val="0"/>
              </a:spcBef>
              <a:buClrTx/>
              <a:buSzTx/>
              <a:buNone/>
              <a:defRPr sz="3600">
                <a:solidFill>
                  <a:srgbClr val="A9A9A9"/>
                </a:solidFill>
                <a:latin typeface="Helvetica Neue"/>
                <a:ea typeface="Helvetica Neue"/>
                <a:cs typeface="Helvetica Neue"/>
                <a:sym typeface="Helvetica Neue"/>
              </a:defRPr>
            </a:lvl3pPr>
            <a:lvl4pPr marL="0" indent="0">
              <a:spcBef>
                <a:spcPts val="0"/>
              </a:spcBef>
              <a:buClrTx/>
              <a:buSzTx/>
              <a:buNone/>
              <a:defRPr sz="3600">
                <a:solidFill>
                  <a:srgbClr val="A9A9A9"/>
                </a:solidFill>
                <a:latin typeface="Helvetica Neue"/>
                <a:ea typeface="Helvetica Neue"/>
                <a:cs typeface="Helvetica Neue"/>
                <a:sym typeface="Helvetica Neue"/>
              </a:defRPr>
            </a:lvl4pPr>
            <a:lvl5pPr marL="0" indent="0">
              <a:spcBef>
                <a:spcPts val="0"/>
              </a:spcBef>
              <a:buClrTx/>
              <a:buSzTx/>
              <a:buNone/>
              <a:defRPr sz="3600">
                <a:solidFill>
                  <a:srgbClr val="A9A9A9"/>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D6D6D6"/>
        </a:solidFill>
        <a:effectLst/>
      </p:bgPr>
    </p:bg>
    <p:spTree>
      <p:nvGrpSpPr>
        <p:cNvPr id="1" name=""/>
        <p:cNvGrpSpPr/>
        <p:nvPr/>
      </p:nvGrpSpPr>
      <p:grpSpPr>
        <a:xfrm>
          <a:off x="0" y="0"/>
          <a:ext cx="0" cy="0"/>
          <a:chOff x="0" y="0"/>
          <a:chExt cx="0" cy="0"/>
        </a:xfrm>
      </p:grpSpPr>
      <p:pic>
        <p:nvPicPr>
          <p:cNvPr id="81"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82" name="Line"/>
          <p:cNvSpPr/>
          <p:nvPr/>
        </p:nvSpPr>
        <p:spPr>
          <a:xfrm>
            <a:off x="3958828" y="6679406"/>
            <a:ext cx="6865485"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83" name="Title Text"/>
          <p:cNvSpPr txBox="1">
            <a:spLocks noGrp="1"/>
          </p:cNvSpPr>
          <p:nvPr>
            <p:ph type="title"/>
          </p:nvPr>
        </p:nvSpPr>
        <p:spPr>
          <a:xfrm>
            <a:off x="3851671" y="1857375"/>
            <a:ext cx="7143751" cy="4464844"/>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84" name="Body Level One…"/>
          <p:cNvSpPr txBox="1">
            <a:spLocks noGrp="1"/>
          </p:cNvSpPr>
          <p:nvPr>
            <p:ph type="body" sz="quarter" idx="1"/>
          </p:nvPr>
        </p:nvSpPr>
        <p:spPr>
          <a:xfrm>
            <a:off x="3851671" y="7054453"/>
            <a:ext cx="7143751" cy="4464844"/>
          </a:xfrm>
          <a:prstGeom prst="rect">
            <a:avLst/>
          </a:prstGeom>
        </p:spPr>
        <p:txBody>
          <a:bodyPr/>
          <a:lstStyle>
            <a:lvl1pPr marL="0" indent="0">
              <a:spcBef>
                <a:spcPts val="0"/>
              </a:spcBef>
              <a:buClrTx/>
              <a:buSzTx/>
              <a:buNone/>
              <a:defRPr sz="3600">
                <a:solidFill>
                  <a:srgbClr val="747474"/>
                </a:solidFill>
                <a:latin typeface="Helvetica Neue"/>
                <a:ea typeface="Helvetica Neue"/>
                <a:cs typeface="Helvetica Neue"/>
                <a:sym typeface="Helvetica Neue"/>
              </a:defRPr>
            </a:lvl1pPr>
            <a:lvl2pPr marL="0" indent="0">
              <a:spcBef>
                <a:spcPts val="0"/>
              </a:spcBef>
              <a:buClrTx/>
              <a:buSzTx/>
              <a:buNone/>
              <a:defRPr sz="3600">
                <a:solidFill>
                  <a:srgbClr val="747474"/>
                </a:solidFill>
                <a:latin typeface="Helvetica Neue"/>
                <a:ea typeface="Helvetica Neue"/>
                <a:cs typeface="Helvetica Neue"/>
                <a:sym typeface="Helvetica Neue"/>
              </a:defRPr>
            </a:lvl2pPr>
            <a:lvl3pPr marL="0" indent="0">
              <a:spcBef>
                <a:spcPts val="0"/>
              </a:spcBef>
              <a:buClrTx/>
              <a:buSzTx/>
              <a:buNone/>
              <a:defRPr sz="3600">
                <a:solidFill>
                  <a:srgbClr val="747474"/>
                </a:solidFill>
                <a:latin typeface="Helvetica Neue"/>
                <a:ea typeface="Helvetica Neue"/>
                <a:cs typeface="Helvetica Neue"/>
                <a:sym typeface="Helvetica Neue"/>
              </a:defRPr>
            </a:lvl3pPr>
            <a:lvl4pPr marL="0" indent="0">
              <a:spcBef>
                <a:spcPts val="0"/>
              </a:spcBef>
              <a:buClrTx/>
              <a:buSzTx/>
              <a:buNone/>
              <a:defRPr sz="3600">
                <a:solidFill>
                  <a:srgbClr val="747474"/>
                </a:solidFill>
                <a:latin typeface="Helvetica Neue"/>
                <a:ea typeface="Helvetica Neue"/>
                <a:cs typeface="Helvetica Neue"/>
                <a:sym typeface="Helvetica Neue"/>
              </a:defRPr>
            </a:lvl4pPr>
            <a:lvl5pPr marL="0" indent="0">
              <a:spcBef>
                <a:spcPts val="0"/>
              </a:spcBef>
              <a:buClrTx/>
              <a:buSz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3762375"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D6D6D6"/>
        </a:solidFill>
        <a:effectLst/>
      </p:bgPr>
    </p:bg>
    <p:spTree>
      <p:nvGrpSpPr>
        <p:cNvPr id="1" name=""/>
        <p:cNvGrpSpPr/>
        <p:nvPr/>
      </p:nvGrpSpPr>
      <p:grpSpPr>
        <a:xfrm>
          <a:off x="0" y="0"/>
          <a:ext cx="0" cy="0"/>
          <a:chOff x="0" y="0"/>
          <a:chExt cx="0" cy="0"/>
        </a:xfrm>
      </p:grpSpPr>
      <p:pic>
        <p:nvPicPr>
          <p:cNvPr id="92"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93" name="Line"/>
          <p:cNvSpPr/>
          <p:nvPr/>
        </p:nvSpPr>
        <p:spPr>
          <a:xfrm>
            <a:off x="3958828" y="2768203"/>
            <a:ext cx="6858094"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94" name="Title Text"/>
          <p:cNvSpPr txBox="1">
            <a:spLocks noGrp="1"/>
          </p:cNvSpPr>
          <p:nvPr>
            <p:ph type="title"/>
          </p:nvPr>
        </p:nvSpPr>
        <p:spPr>
          <a:xfrm>
            <a:off x="3851671" y="464343"/>
            <a:ext cx="7143751"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95"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xfrm>
            <a:off x="3766232"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 name="Title Text"/>
          <p:cNvSpPr txBox="1">
            <a:spLocks noGrp="1"/>
          </p:cNvSpPr>
          <p:nvPr>
            <p:ph type="title"/>
          </p:nvPr>
        </p:nvSpPr>
        <p:spPr>
          <a:xfrm>
            <a:off x="762000" y="5159"/>
            <a:ext cx="20321786" cy="179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r>
              <a:t>Title Text</a:t>
            </a:r>
          </a:p>
        </p:txBody>
      </p:sp>
      <p:sp>
        <p:nvSpPr>
          <p:cNvPr id="4" name="Body Level One…"/>
          <p:cNvSpPr txBox="1">
            <a:spLocks noGrp="1"/>
          </p:cNvSpPr>
          <p:nvPr>
            <p:ph type="body" idx="1"/>
          </p:nvPr>
        </p:nvSpPr>
        <p:spPr>
          <a:xfrm>
            <a:off x="762000" y="2232421"/>
            <a:ext cx="22860000" cy="1010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2pPr marL="1638300" indent="-825500">
              <a:buClr>
                <a:srgbClr val="FF9300"/>
              </a:buClr>
              <a:defRPr sz="5600"/>
            </a:lvl2pPr>
            <a:lvl3pPr marL="2032000" indent="-812800">
              <a:buChar char="□"/>
              <a:defRPr sz="4800"/>
            </a:lvl3pPr>
            <a:lvl4pPr marL="2184400" indent="-812800">
              <a:buChar char="-"/>
              <a:defRPr sz="4800"/>
            </a:lvl4pPr>
            <a:lvl5pPr>
              <a:buChar char="•"/>
              <a:defRPr sz="480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00404" y="12787312"/>
            <a:ext cx="607493" cy="626388"/>
          </a:xfrm>
          <a:prstGeom prst="rect">
            <a:avLst/>
          </a:prstGeom>
          <a:ln w="12700">
            <a:miter lim="400000"/>
          </a:ln>
        </p:spPr>
        <p:txBody>
          <a:bodyPr wrap="none" lIns="71437" tIns="71437" rIns="71437" bIns="71437">
            <a:spAutoFit/>
          </a:bodyPr>
          <a:lstStyle>
            <a:lvl1pPr algn="r">
              <a:defRPr sz="3200" b="1">
                <a:solidFill>
                  <a:srgbClr val="191B92"/>
                </a:solidFill>
                <a:latin typeface="Helvetica Neue"/>
                <a:ea typeface="Helvetica Neue"/>
                <a:cs typeface="Helvetica Neue"/>
                <a:sym typeface="Helvetica Neue"/>
              </a:defRPr>
            </a:lvl1pPr>
          </a:lstStyle>
          <a:p>
            <a:fld id="{86CB4B4D-7CA3-9044-876B-883B54F8677D}" type="slidenum">
              <a:t>‹#›</a:t>
            </a:fld>
            <a:endParaRPr/>
          </a:p>
        </p:txBody>
      </p:sp>
      <p:pic>
        <p:nvPicPr>
          <p:cNvPr id="6" name="Image" descr="Image"/>
          <p:cNvPicPr>
            <a:picLocks noChangeAspect="1"/>
          </p:cNvPicPr>
          <p:nvPr/>
        </p:nvPicPr>
        <p:blipFill>
          <a:blip r:embed="rId20"/>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1pPr>
      <a:lvl2pPr marL="0" marR="0" indent="228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2pPr>
      <a:lvl3pPr marL="0" marR="0" indent="457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3pPr>
      <a:lvl4pPr marL="0" marR="0" indent="685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4pPr>
      <a:lvl5pPr marL="0" marR="0" indent="9144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5pPr>
      <a:lvl6pPr marL="0" marR="0" indent="11430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6pPr>
      <a:lvl7pPr marL="0" marR="0" indent="1371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7pPr>
      <a:lvl8pPr marL="0" marR="0" indent="1600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8pPr>
      <a:lvl9pPr marL="0" marR="0" indent="1828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9pPr>
    </p:titleStyle>
    <p:bodyStyle>
      <a:lvl1pPr marL="812800" marR="0" indent="-8128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1pPr>
      <a:lvl2pPr marL="1473200" marR="0" indent="-10160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2pPr>
      <a:lvl3pPr marL="1843314" marR="0" indent="-928914"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3pPr>
      <a:lvl4pPr marL="2300514" marR="0" indent="-928914"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4pPr>
      <a:lvl5pPr marL="26416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5pPr>
      <a:lvl6pPr marL="30988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6pPr>
      <a:lvl7pPr marL="35560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7pPr>
      <a:lvl8pPr marL="40132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8pPr>
      <a:lvl9pPr marL="44704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9pPr>
    </p:bodyStyle>
    <p:otherStyle>
      <a:lvl1pPr marL="0" marR="0" indent="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ti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tif"/><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tif"/><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ti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wmf"/><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21.png"/><Relationship Id="rId4" Type="http://schemas.openxmlformats.org/officeDocument/2006/relationships/image" Target="../media/image1.tif"/></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tif"/></Relationships>
</file>

<file path=ppt/slides/_rels/slide3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oleObject" Target="../embeddings/oleObject9.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13.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oleObject" Target="../embeddings/oleObject17.bin"/><Relationship Id="rId4" Type="http://schemas.openxmlformats.org/officeDocument/2006/relationships/image" Target="../media/image48.wmf"/></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tif"/></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tif"/></Relationships>
</file>

<file path=ppt/slides/_rels/slide4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hapter 6: Basic SQL"/>
          <p:cNvSpPr txBox="1">
            <a:spLocks noGrp="1"/>
          </p:cNvSpPr>
          <p:nvPr>
            <p:ph type="ctrTitle"/>
          </p:nvPr>
        </p:nvSpPr>
        <p:spPr>
          <a:prstGeom prst="rect">
            <a:avLst/>
          </a:prstGeom>
          <a:ln>
            <a:round/>
          </a:ln>
        </p:spPr>
        <p:txBody>
          <a:bodyPr lIns="76200" tIns="76200" rIns="76200" bIns="76200"/>
          <a:lstStyle/>
          <a:p>
            <a:r>
              <a:t>Chapter 6: Basic SQL</a:t>
            </a:r>
          </a:p>
        </p:txBody>
      </p:sp>
      <p:sp>
        <p:nvSpPr>
          <p:cNvPr id="189"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190" name="image1.png" descr="image1.png"/>
          <p:cNvPicPr>
            <a:picLocks noChangeAspect="1"/>
          </p:cNvPicPr>
          <p:nvPr/>
        </p:nvPicPr>
        <p:blipFill>
          <a:blip r:embed="rId2"/>
          <a:stretch>
            <a:fillRect/>
          </a:stretch>
        </p:blipFill>
        <p:spPr>
          <a:xfrm>
            <a:off x="9513093" y="750095"/>
            <a:ext cx="5357813" cy="2232424"/>
          </a:xfrm>
          <a:prstGeom prst="rect">
            <a:avLst/>
          </a:prstGeom>
        </p:spPr>
      </p:pic>
      <p:pic>
        <p:nvPicPr>
          <p:cNvPr id="192" name="Image" descr="Image"/>
          <p:cNvPicPr>
            <a:picLocks noChangeAspect="1"/>
          </p:cNvPicPr>
          <p:nvPr/>
        </p:nvPicPr>
        <p:blipFill>
          <a:blip r:embed="rId3"/>
          <a:stretch>
            <a:fillRect/>
          </a:stretch>
        </p:blipFill>
        <p:spPr>
          <a:xfrm>
            <a:off x="2032000" y="495300"/>
            <a:ext cx="20320000" cy="482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70" name="The CREATE TABLE Command in SQL"/>
          <p:cNvSpPr txBox="1">
            <a:spLocks noGrp="1"/>
          </p:cNvSpPr>
          <p:nvPr>
            <p:ph type="title"/>
          </p:nvPr>
        </p:nvSpPr>
        <p:spPr>
          <a:prstGeom prst="rect">
            <a:avLst/>
          </a:prstGeom>
        </p:spPr>
        <p:txBody>
          <a:bodyPr lIns="76200" tIns="76200" rIns="76200" bIns="76200"/>
          <a:lstStyle/>
          <a:p>
            <a:r>
              <a:t>The CREATE TABLE Command in SQL</a:t>
            </a:r>
          </a:p>
        </p:txBody>
      </p:sp>
      <p:sp>
        <p:nvSpPr>
          <p:cNvPr id="271" name="Base tables (base relations)…"/>
          <p:cNvSpPr txBox="1">
            <a:spLocks noGrp="1"/>
          </p:cNvSpPr>
          <p:nvPr>
            <p:ph type="body" idx="1"/>
          </p:nvPr>
        </p:nvSpPr>
        <p:spPr>
          <a:prstGeom prst="rect">
            <a:avLst/>
          </a:prstGeom>
        </p:spPr>
        <p:txBody>
          <a:bodyPr lIns="76200" tIns="76200" rIns="76200" bIns="76200"/>
          <a:lstStyle/>
          <a:p>
            <a:pPr marL="1330036" indent="-1330036">
              <a:spcBef>
                <a:spcPts val="1500"/>
              </a:spcBef>
              <a:buClr>
                <a:srgbClr val="000000"/>
              </a:buClr>
              <a:buFont typeface="Arial"/>
              <a:buChar char="•"/>
            </a:pPr>
            <a:r>
              <a:rPr b="1"/>
              <a:t>Base tables </a:t>
            </a:r>
            <a:r>
              <a:t>(</a:t>
            </a:r>
            <a:r>
              <a:rPr b="1"/>
              <a:t>base relations</a:t>
            </a:r>
            <a:r>
              <a:t>)</a:t>
            </a:r>
          </a:p>
          <a:p>
            <a:pPr marL="2105890" lvl="1" indent="-1293090">
              <a:spcBef>
                <a:spcPts val="1300"/>
              </a:spcBef>
              <a:buClr>
                <a:srgbClr val="000000"/>
              </a:buClr>
              <a:buFont typeface="Arial"/>
              <a:buChar char="°"/>
            </a:pPr>
            <a:r>
              <a:t>Relation and its tuples are actually created and stored as a file by the DBMS</a:t>
            </a:r>
          </a:p>
          <a:p>
            <a:pPr marL="1330036" indent="-1330036">
              <a:spcBef>
                <a:spcPts val="1500"/>
              </a:spcBef>
              <a:buClr>
                <a:srgbClr val="000000"/>
              </a:buClr>
              <a:buFont typeface="Arial"/>
              <a:buChar char="•"/>
            </a:pPr>
            <a:r>
              <a:rPr b="1"/>
              <a:t>Virtual relations</a:t>
            </a:r>
          </a:p>
          <a:p>
            <a:pPr marL="2105890" lvl="1" indent="-1293090">
              <a:spcBef>
                <a:spcPts val="1300"/>
              </a:spcBef>
              <a:buClr>
                <a:srgbClr val="000000"/>
              </a:buClr>
              <a:buFont typeface="Arial"/>
              <a:buChar char="°"/>
            </a:pPr>
            <a:r>
              <a:t>Created through the </a:t>
            </a:r>
            <a:r>
              <a:rPr b="1">
                <a:latin typeface="Courier New"/>
                <a:ea typeface="Courier New"/>
                <a:cs typeface="Courier New"/>
                <a:sym typeface="Courier New"/>
              </a:rPr>
              <a:t>CREATE VIEW</a:t>
            </a:r>
            <a:r>
              <a:rPr>
                <a:latin typeface="Courier New"/>
                <a:ea typeface="Courier New"/>
                <a:cs typeface="Courier New"/>
                <a:sym typeface="Courier New"/>
              </a:rPr>
              <a:t> </a:t>
            </a:r>
            <a:r>
              <a:t>statement</a:t>
            </a:r>
          </a:p>
        </p:txBody>
      </p:sp>
      <p:sp>
        <p:nvSpPr>
          <p:cNvPr id="272"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10</a:t>
            </a:fld>
            <a:endParaRPr/>
          </a:p>
        </p:txBody>
      </p:sp>
      <p:pic>
        <p:nvPicPr>
          <p:cNvPr id="273"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78" name="CREATE TABLES for Company Data"/>
          <p:cNvSpPr txBox="1">
            <a:spLocks noGrp="1"/>
          </p:cNvSpPr>
          <p:nvPr>
            <p:ph type="title"/>
          </p:nvPr>
        </p:nvSpPr>
        <p:spPr>
          <a:prstGeom prst="rect">
            <a:avLst/>
          </a:prstGeom>
        </p:spPr>
        <p:txBody>
          <a:bodyPr/>
          <a:lstStyle/>
          <a:p>
            <a:r>
              <a:t>CREATE TABLES for Company Data</a:t>
            </a:r>
          </a:p>
        </p:txBody>
      </p:sp>
      <p:sp>
        <p:nvSpPr>
          <p:cNvPr id="2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280"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281" name="image2.png" descr="image2.png"/>
          <p:cNvPicPr>
            <a:picLocks noChangeAspect="1"/>
          </p:cNvPicPr>
          <p:nvPr/>
        </p:nvPicPr>
        <p:blipFill>
          <a:blip r:embed="rId4"/>
          <a:stretch>
            <a:fillRect/>
          </a:stretch>
        </p:blipFill>
        <p:spPr>
          <a:xfrm>
            <a:off x="7740650" y="2006599"/>
            <a:ext cx="12915900" cy="9693277"/>
          </a:xfrm>
          <a:prstGeom prst="rect">
            <a:avLst/>
          </a:prstGeom>
        </p:spPr>
      </p:pic>
      <p:pic>
        <p:nvPicPr>
          <p:cNvPr id="282" name="image3.png" descr="image3.png"/>
          <p:cNvPicPr>
            <a:picLocks noChangeAspect="1"/>
          </p:cNvPicPr>
          <p:nvPr/>
        </p:nvPicPr>
        <p:blipFill>
          <a:blip r:embed="rId5"/>
          <a:stretch>
            <a:fillRect/>
          </a:stretch>
        </p:blipFill>
        <p:spPr>
          <a:xfrm>
            <a:off x="3752850" y="9036050"/>
            <a:ext cx="3733800" cy="2927350"/>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87" name="CREATE TABLES for Company Data"/>
          <p:cNvSpPr txBox="1">
            <a:spLocks noGrp="1"/>
          </p:cNvSpPr>
          <p:nvPr>
            <p:ph type="title"/>
          </p:nvPr>
        </p:nvSpPr>
        <p:spPr>
          <a:prstGeom prst="rect">
            <a:avLst/>
          </a:prstGeom>
        </p:spPr>
        <p:txBody>
          <a:bodyPr/>
          <a:lstStyle/>
          <a:p>
            <a:r>
              <a:t>CREATE TABLES for Company Data</a:t>
            </a:r>
          </a:p>
        </p:txBody>
      </p:sp>
      <p:sp>
        <p:nvSpPr>
          <p:cNvPr id="2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28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290" name="image4.png" descr="image4.png"/>
          <p:cNvPicPr>
            <a:picLocks noChangeAspect="1"/>
          </p:cNvPicPr>
          <p:nvPr/>
        </p:nvPicPr>
        <p:blipFill>
          <a:blip r:embed="rId3"/>
          <a:stretch>
            <a:fillRect/>
          </a:stretch>
        </p:blipFill>
        <p:spPr>
          <a:xfrm>
            <a:off x="8667750" y="1968500"/>
            <a:ext cx="11830050" cy="11811000"/>
          </a:xfrm>
          <a:prstGeom prst="rect">
            <a:avLst/>
          </a:prstGeom>
        </p:spPr>
      </p:pic>
      <p:pic>
        <p:nvPicPr>
          <p:cNvPr id="291" name="image3.png" descr="image3.png"/>
          <p:cNvPicPr>
            <a:picLocks noChangeAspect="1"/>
          </p:cNvPicPr>
          <p:nvPr/>
        </p:nvPicPr>
        <p:blipFill>
          <a:blip r:embed="rId4"/>
          <a:stretch>
            <a:fillRect/>
          </a:stretch>
        </p:blipFill>
        <p:spPr>
          <a:xfrm>
            <a:off x="4038600" y="9029700"/>
            <a:ext cx="3733800" cy="292735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94" name="CREATE TABLE Command"/>
          <p:cNvSpPr txBox="1">
            <a:spLocks noGrp="1"/>
          </p:cNvSpPr>
          <p:nvPr>
            <p:ph type="title"/>
          </p:nvPr>
        </p:nvSpPr>
        <p:spPr>
          <a:prstGeom prst="rect">
            <a:avLst/>
          </a:prstGeom>
        </p:spPr>
        <p:txBody>
          <a:bodyPr lIns="76200" tIns="76200" rIns="76200" bIns="76200"/>
          <a:lstStyle/>
          <a:p>
            <a:r>
              <a:t>CREATE TABLE Command</a:t>
            </a:r>
          </a:p>
        </p:txBody>
      </p:sp>
      <p:sp>
        <p:nvSpPr>
          <p:cNvPr id="295" name="Does the order of table creation matter?…"/>
          <p:cNvSpPr txBox="1">
            <a:spLocks noGrp="1"/>
          </p:cNvSpPr>
          <p:nvPr>
            <p:ph type="body" idx="1"/>
          </p:nvPr>
        </p:nvSpPr>
        <p:spPr>
          <a:prstGeom prst="rect">
            <a:avLst/>
          </a:prstGeom>
        </p:spPr>
        <p:txBody>
          <a:bodyPr lIns="76200" tIns="76200" rIns="76200" bIns="76200"/>
          <a:lstStyle/>
          <a:p>
            <a:pPr marL="609600" indent="-609600">
              <a:spcBef>
                <a:spcPts val="1500"/>
              </a:spcBef>
            </a:pPr>
            <a:r>
              <a:rPr dirty="0"/>
              <a:t>Does the order of table creation matter?</a:t>
            </a:r>
          </a:p>
          <a:p>
            <a:pPr marL="609600" indent="-609600">
              <a:spcBef>
                <a:spcPts val="1500"/>
              </a:spcBef>
            </a:pPr>
            <a:r>
              <a:rPr dirty="0"/>
              <a:t>Some foreign keys may cause errors </a:t>
            </a:r>
          </a:p>
          <a:p>
            <a:pPr marL="609600" indent="-609600">
              <a:spcBef>
                <a:spcPts val="1500"/>
              </a:spcBef>
            </a:pPr>
            <a:r>
              <a:rPr dirty="0"/>
              <a:t>Specified either via: </a:t>
            </a:r>
          </a:p>
          <a:p>
            <a:pPr marL="1585685" lvl="2" indent="-696685">
              <a:spcBef>
                <a:spcPts val="1100"/>
              </a:spcBef>
              <a:buClrTx/>
              <a:buSzPct val="100000"/>
              <a:buChar char="•"/>
              <a:defRPr sz="6400"/>
            </a:pPr>
            <a:r>
              <a:rPr dirty="0"/>
              <a:t>Circular references </a:t>
            </a:r>
          </a:p>
          <a:p>
            <a:pPr marL="1585685" lvl="2" indent="-696685">
              <a:spcBef>
                <a:spcPts val="1100"/>
              </a:spcBef>
              <a:buClrTx/>
              <a:buSzPct val="100000"/>
              <a:buChar char="•"/>
              <a:defRPr sz="6400"/>
            </a:pPr>
            <a:r>
              <a:rPr dirty="0"/>
              <a:t>Or because they refer to a table that has not yet been created</a:t>
            </a:r>
          </a:p>
        </p:txBody>
      </p:sp>
      <p:sp>
        <p:nvSpPr>
          <p:cNvPr id="296"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13</a:t>
            </a:fld>
            <a:endParaRPr/>
          </a:p>
        </p:txBody>
      </p:sp>
      <p:pic>
        <p:nvPicPr>
          <p:cNvPr id="29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00" name="Attribute Data Types and Domains in SQL"/>
          <p:cNvSpPr txBox="1">
            <a:spLocks noGrp="1"/>
          </p:cNvSpPr>
          <p:nvPr>
            <p:ph type="title"/>
          </p:nvPr>
        </p:nvSpPr>
        <p:spPr>
          <a:prstGeom prst="rect">
            <a:avLst/>
          </a:prstGeom>
        </p:spPr>
        <p:txBody>
          <a:bodyPr lIns="76200" tIns="76200" rIns="76200" bIns="76200"/>
          <a:lstStyle/>
          <a:p>
            <a:r>
              <a:t>Attribute Data Types and Domains in SQL</a:t>
            </a:r>
          </a:p>
        </p:txBody>
      </p:sp>
      <p:sp>
        <p:nvSpPr>
          <p:cNvPr id="301" name="Different dialects of SQL may have different types…"/>
          <p:cNvSpPr txBox="1">
            <a:spLocks noGrp="1"/>
          </p:cNvSpPr>
          <p:nvPr>
            <p:ph type="body" idx="1"/>
          </p:nvPr>
        </p:nvSpPr>
        <p:spPr>
          <a:prstGeom prst="rect">
            <a:avLst/>
          </a:prstGeom>
        </p:spPr>
        <p:txBody>
          <a:bodyPr lIns="76200" tIns="76200" rIns="76200" bIns="76200"/>
          <a:lstStyle/>
          <a:p>
            <a:pPr marL="736600" indent="-736600">
              <a:lnSpc>
                <a:spcPct val="90000"/>
              </a:lnSpc>
              <a:spcBef>
                <a:spcPts val="1500"/>
              </a:spcBef>
              <a:defRPr sz="5800"/>
            </a:pPr>
            <a:r>
              <a:t>Different dialects of SQL may have different types</a:t>
            </a:r>
          </a:p>
          <a:p>
            <a:pPr marL="1530350" lvl="1" indent="-920750">
              <a:lnSpc>
                <a:spcPct val="90000"/>
              </a:lnSpc>
              <a:spcBef>
                <a:spcPts val="1500"/>
              </a:spcBef>
              <a:defRPr sz="5800"/>
            </a:pPr>
            <a:r>
              <a:t>Microsoft SQL Server</a:t>
            </a:r>
          </a:p>
          <a:p>
            <a:pPr marL="1530350" lvl="1" indent="-920750">
              <a:lnSpc>
                <a:spcPct val="90000"/>
              </a:lnSpc>
              <a:spcBef>
                <a:spcPts val="1500"/>
              </a:spcBef>
              <a:defRPr sz="5800"/>
            </a:pPr>
            <a:r>
              <a:t>Oracle 11g, 10g, XE, etc.</a:t>
            </a:r>
          </a:p>
          <a:p>
            <a:pPr marL="1530350" lvl="1" indent="-920750">
              <a:lnSpc>
                <a:spcPct val="90000"/>
              </a:lnSpc>
              <a:spcBef>
                <a:spcPts val="1500"/>
              </a:spcBef>
              <a:defRPr sz="5800"/>
            </a:pPr>
            <a:r>
              <a:t>MySQL</a:t>
            </a:r>
          </a:p>
          <a:p>
            <a:pPr marL="1530350" lvl="1" indent="-920750">
              <a:lnSpc>
                <a:spcPct val="90000"/>
              </a:lnSpc>
              <a:spcBef>
                <a:spcPts val="1500"/>
              </a:spcBef>
              <a:defRPr sz="5800"/>
            </a:pPr>
            <a:r>
              <a:t>IBM DB2</a:t>
            </a:r>
          </a:p>
          <a:p>
            <a:pPr marL="1530350" lvl="1" indent="-920750">
              <a:lnSpc>
                <a:spcPct val="90000"/>
              </a:lnSpc>
              <a:spcBef>
                <a:spcPts val="1500"/>
              </a:spcBef>
              <a:defRPr sz="5800"/>
            </a:pPr>
            <a:r>
              <a:t>PostgreSQL</a:t>
            </a:r>
          </a:p>
          <a:p>
            <a:pPr marL="1530350" lvl="1" indent="-920750">
              <a:lnSpc>
                <a:spcPct val="90000"/>
              </a:lnSpc>
              <a:spcBef>
                <a:spcPts val="1500"/>
              </a:spcBef>
              <a:defRPr sz="5800"/>
            </a:pPr>
            <a:r>
              <a:t>SQLite</a:t>
            </a:r>
          </a:p>
        </p:txBody>
      </p:sp>
      <p:sp>
        <p:nvSpPr>
          <p:cNvPr id="302"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14</a:t>
            </a:fld>
            <a:endParaRPr/>
          </a:p>
        </p:txBody>
      </p:sp>
      <p:pic>
        <p:nvPicPr>
          <p:cNvPr id="303"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06" name="Attribute Data Types and Domains in SQL"/>
          <p:cNvSpPr txBox="1">
            <a:spLocks noGrp="1"/>
          </p:cNvSpPr>
          <p:nvPr>
            <p:ph type="title"/>
          </p:nvPr>
        </p:nvSpPr>
        <p:spPr>
          <a:prstGeom prst="rect">
            <a:avLst/>
          </a:prstGeom>
        </p:spPr>
        <p:txBody>
          <a:bodyPr lIns="76200" tIns="76200" rIns="76200" bIns="76200"/>
          <a:lstStyle/>
          <a:p>
            <a:r>
              <a:t>Attribute Data Types and Domains in SQL</a:t>
            </a:r>
          </a:p>
        </p:txBody>
      </p:sp>
      <p:sp>
        <p:nvSpPr>
          <p:cNvPr id="307" name="Basic data types…"/>
          <p:cNvSpPr txBox="1">
            <a:spLocks noGrp="1"/>
          </p:cNvSpPr>
          <p:nvPr>
            <p:ph type="body" idx="1"/>
          </p:nvPr>
        </p:nvSpPr>
        <p:spPr>
          <a:prstGeom prst="rect">
            <a:avLst/>
          </a:prstGeom>
        </p:spPr>
        <p:txBody>
          <a:bodyPr lIns="76200" tIns="76200" rIns="76200" bIns="76200"/>
          <a:lstStyle/>
          <a:p>
            <a:pPr marL="736600" indent="-736600">
              <a:lnSpc>
                <a:spcPct val="90000"/>
              </a:lnSpc>
              <a:spcBef>
                <a:spcPts val="1500"/>
              </a:spcBef>
            </a:pPr>
            <a:r>
              <a:t>Basic </a:t>
            </a:r>
            <a:r>
              <a:rPr b="1"/>
              <a:t>data types</a:t>
            </a:r>
          </a:p>
          <a:p>
            <a:pPr marL="1403350" lvl="1" indent="-793750">
              <a:lnSpc>
                <a:spcPct val="90000"/>
              </a:lnSpc>
              <a:spcBef>
                <a:spcPts val="1300"/>
              </a:spcBef>
              <a:defRPr sz="6400"/>
            </a:pPr>
            <a:r>
              <a:rPr b="1"/>
              <a:t>Numeric </a:t>
            </a:r>
            <a:r>
              <a:t>data types </a:t>
            </a:r>
          </a:p>
          <a:p>
            <a:pPr marL="1640114" lvl="2" indent="-725714">
              <a:lnSpc>
                <a:spcPct val="90000"/>
              </a:lnSpc>
              <a:spcBef>
                <a:spcPts val="1300"/>
              </a:spcBef>
              <a:defRPr sz="6400"/>
            </a:pPr>
            <a:r>
              <a:t>Integer numbers: </a:t>
            </a:r>
            <a:r>
              <a:rPr>
                <a:latin typeface="Courier New"/>
                <a:ea typeface="Courier New"/>
                <a:cs typeface="Courier New"/>
                <a:sym typeface="Courier New"/>
              </a:rPr>
              <a:t>INTEGER</a:t>
            </a:r>
            <a:r>
              <a:t>, </a:t>
            </a:r>
            <a:r>
              <a:rPr>
                <a:latin typeface="Courier New"/>
                <a:ea typeface="Courier New"/>
                <a:cs typeface="Courier New"/>
                <a:sym typeface="Courier New"/>
              </a:rPr>
              <a:t>INT</a:t>
            </a:r>
            <a:r>
              <a:t>, and </a:t>
            </a:r>
            <a:r>
              <a:rPr>
                <a:latin typeface="Courier New"/>
                <a:ea typeface="Courier New"/>
                <a:cs typeface="Courier New"/>
                <a:sym typeface="Courier New"/>
              </a:rPr>
              <a:t>SMALLINT</a:t>
            </a:r>
          </a:p>
          <a:p>
            <a:pPr marL="1640114" lvl="2" indent="-725714">
              <a:lnSpc>
                <a:spcPct val="90000"/>
              </a:lnSpc>
              <a:spcBef>
                <a:spcPts val="1300"/>
              </a:spcBef>
              <a:defRPr sz="6400"/>
            </a:pPr>
            <a:r>
              <a:t>Floating-point (real) numbers: </a:t>
            </a:r>
            <a:r>
              <a:rPr>
                <a:latin typeface="Courier New"/>
                <a:ea typeface="Courier New"/>
                <a:cs typeface="Courier New"/>
                <a:sym typeface="Courier New"/>
              </a:rPr>
              <a:t>FLOAT </a:t>
            </a:r>
            <a:r>
              <a:t>or </a:t>
            </a:r>
            <a:r>
              <a:rPr>
                <a:latin typeface="Courier New"/>
                <a:ea typeface="Courier New"/>
                <a:cs typeface="Courier New"/>
                <a:sym typeface="Courier New"/>
              </a:rPr>
              <a:t>REAL</a:t>
            </a:r>
            <a:r>
              <a:t>, and </a:t>
            </a:r>
            <a:r>
              <a:rPr>
                <a:latin typeface="Courier New"/>
                <a:ea typeface="Courier New"/>
                <a:cs typeface="Courier New"/>
                <a:sym typeface="Courier New"/>
              </a:rPr>
              <a:t>DOUBLE PRECISION</a:t>
            </a:r>
          </a:p>
          <a:p>
            <a:pPr marL="1403350" lvl="1" indent="-793750">
              <a:lnSpc>
                <a:spcPct val="90000"/>
              </a:lnSpc>
              <a:spcBef>
                <a:spcPts val="1300"/>
              </a:spcBef>
              <a:defRPr sz="6400"/>
            </a:pPr>
            <a:r>
              <a:rPr b="1"/>
              <a:t>Character-string </a:t>
            </a:r>
            <a:r>
              <a:t>data types </a:t>
            </a:r>
          </a:p>
          <a:p>
            <a:pPr marL="1640114" lvl="2" indent="-725714">
              <a:lnSpc>
                <a:spcPct val="90000"/>
              </a:lnSpc>
              <a:spcBef>
                <a:spcPts val="1300"/>
              </a:spcBef>
              <a:defRPr sz="6400"/>
            </a:pPr>
            <a:r>
              <a:t>Fixed length: </a:t>
            </a:r>
            <a:r>
              <a:rPr>
                <a:latin typeface="Courier New"/>
                <a:ea typeface="Courier New"/>
                <a:cs typeface="Courier New"/>
                <a:sym typeface="Courier New"/>
              </a:rPr>
              <a:t>CHAR(</a:t>
            </a:r>
            <a:r>
              <a:rPr i="1">
                <a:latin typeface="Courier New"/>
                <a:ea typeface="Courier New"/>
                <a:cs typeface="Courier New"/>
                <a:sym typeface="Courier New"/>
              </a:rPr>
              <a:t>n</a:t>
            </a:r>
            <a:r>
              <a:rPr>
                <a:latin typeface="Courier New"/>
                <a:ea typeface="Courier New"/>
                <a:cs typeface="Courier New"/>
                <a:sym typeface="Courier New"/>
              </a:rPr>
              <a:t>)</a:t>
            </a:r>
            <a:r>
              <a:t>, </a:t>
            </a:r>
            <a:r>
              <a:rPr>
                <a:latin typeface="Courier New"/>
                <a:ea typeface="Courier New"/>
                <a:cs typeface="Courier New"/>
                <a:sym typeface="Courier New"/>
              </a:rPr>
              <a:t>CHARACTER(</a:t>
            </a:r>
            <a:r>
              <a:rPr i="1">
                <a:latin typeface="Courier New"/>
                <a:ea typeface="Courier New"/>
                <a:cs typeface="Courier New"/>
                <a:sym typeface="Courier New"/>
              </a:rPr>
              <a:t>n</a:t>
            </a:r>
            <a:r>
              <a:rPr>
                <a:latin typeface="Courier New"/>
                <a:ea typeface="Courier New"/>
                <a:cs typeface="Courier New"/>
                <a:sym typeface="Courier New"/>
              </a:rPr>
              <a:t>)</a:t>
            </a:r>
          </a:p>
          <a:p>
            <a:pPr marL="1640114" lvl="2" indent="-725714">
              <a:lnSpc>
                <a:spcPct val="90000"/>
              </a:lnSpc>
              <a:spcBef>
                <a:spcPts val="1300"/>
              </a:spcBef>
              <a:defRPr sz="6400"/>
            </a:pPr>
            <a:r>
              <a:t>Varying length</a:t>
            </a:r>
            <a:r>
              <a:rPr>
                <a:latin typeface="Courier New"/>
                <a:ea typeface="Courier New"/>
                <a:cs typeface="Courier New"/>
                <a:sym typeface="Courier New"/>
              </a:rPr>
              <a:t>: VARCHAR(</a:t>
            </a:r>
            <a:r>
              <a:rPr i="1">
                <a:latin typeface="Courier New"/>
                <a:ea typeface="Courier New"/>
                <a:cs typeface="Courier New"/>
                <a:sym typeface="Courier New"/>
              </a:rPr>
              <a:t>n</a:t>
            </a:r>
            <a:r>
              <a:rPr>
                <a:latin typeface="Courier New"/>
                <a:ea typeface="Courier New"/>
                <a:cs typeface="Courier New"/>
                <a:sym typeface="Courier New"/>
              </a:rPr>
              <a:t>)</a:t>
            </a:r>
            <a:r>
              <a:t>, </a:t>
            </a:r>
            <a:r>
              <a:rPr>
                <a:latin typeface="Courier New"/>
                <a:ea typeface="Courier New"/>
                <a:cs typeface="Courier New"/>
                <a:sym typeface="Courier New"/>
              </a:rPr>
              <a:t>CHAR VARYING(</a:t>
            </a:r>
            <a:r>
              <a:rPr i="1">
                <a:latin typeface="Courier New"/>
                <a:ea typeface="Courier New"/>
                <a:cs typeface="Courier New"/>
                <a:sym typeface="Courier New"/>
              </a:rPr>
              <a:t>n</a:t>
            </a:r>
            <a:r>
              <a:rPr>
                <a:latin typeface="Courier New"/>
                <a:ea typeface="Courier New"/>
                <a:cs typeface="Courier New"/>
                <a:sym typeface="Courier New"/>
              </a:rPr>
              <a:t>)</a:t>
            </a:r>
            <a:r>
              <a:t>, </a:t>
            </a:r>
            <a:r>
              <a:rPr>
                <a:latin typeface="Courier New"/>
                <a:ea typeface="Courier New"/>
                <a:cs typeface="Courier New"/>
                <a:sym typeface="Courier New"/>
              </a:rPr>
              <a:t>CHARACTER VARYING(</a:t>
            </a:r>
            <a:r>
              <a:rPr i="1">
                <a:latin typeface="Courier New"/>
                <a:ea typeface="Courier New"/>
                <a:cs typeface="Courier New"/>
                <a:sym typeface="Courier New"/>
              </a:rPr>
              <a:t>n</a:t>
            </a:r>
            <a:r>
              <a:rPr>
                <a:latin typeface="Courier New"/>
                <a:ea typeface="Courier New"/>
                <a:cs typeface="Courier New"/>
                <a:sym typeface="Courier New"/>
              </a:rPr>
              <a:t>)</a:t>
            </a:r>
          </a:p>
        </p:txBody>
      </p:sp>
      <p:sp>
        <p:nvSpPr>
          <p:cNvPr id="308"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15</a:t>
            </a:fld>
            <a:endParaRPr/>
          </a:p>
        </p:txBody>
      </p:sp>
      <p:pic>
        <p:nvPicPr>
          <p:cNvPr id="30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12" name="Attribute Data Types and Domains in SQL"/>
          <p:cNvSpPr txBox="1">
            <a:spLocks noGrp="1"/>
          </p:cNvSpPr>
          <p:nvPr>
            <p:ph type="title"/>
          </p:nvPr>
        </p:nvSpPr>
        <p:spPr>
          <a:prstGeom prst="rect">
            <a:avLst/>
          </a:prstGeom>
        </p:spPr>
        <p:txBody>
          <a:bodyPr lIns="76200" tIns="76200" rIns="76200" bIns="76200"/>
          <a:lstStyle/>
          <a:p>
            <a:r>
              <a:t>Attribute Data Types and Domains in SQL</a:t>
            </a:r>
          </a:p>
        </p:txBody>
      </p:sp>
      <p:sp>
        <p:nvSpPr>
          <p:cNvPr id="313" name="Bit-string data types…"/>
          <p:cNvSpPr txBox="1">
            <a:spLocks noGrp="1"/>
          </p:cNvSpPr>
          <p:nvPr>
            <p:ph type="body" idx="1"/>
          </p:nvPr>
        </p:nvSpPr>
        <p:spPr>
          <a:prstGeom prst="rect">
            <a:avLst/>
          </a:prstGeom>
        </p:spPr>
        <p:txBody>
          <a:bodyPr lIns="76200" tIns="76200" rIns="76200" bIns="76200"/>
          <a:lstStyle/>
          <a:p>
            <a:pPr marL="1206499" lvl="1" indent="-761999">
              <a:spcBef>
                <a:spcPts val="1300"/>
              </a:spcBef>
              <a:buClrTx/>
              <a:buChar char="•"/>
              <a:defRPr sz="6400"/>
            </a:pPr>
            <a:r>
              <a:rPr b="1"/>
              <a:t>Bit-string</a:t>
            </a:r>
            <a:r>
              <a:t> data types </a:t>
            </a:r>
          </a:p>
          <a:p>
            <a:pPr marL="1527628" lvl="2" indent="-638628">
              <a:spcBef>
                <a:spcPts val="1100"/>
              </a:spcBef>
              <a:buClrTx/>
              <a:buSzPct val="100000"/>
              <a:buChar char="•"/>
              <a:defRPr sz="6400"/>
            </a:pPr>
            <a:r>
              <a:t>Fixed length: </a:t>
            </a:r>
            <a:r>
              <a:rPr>
                <a:latin typeface="Courier New"/>
                <a:ea typeface="Courier New"/>
                <a:cs typeface="Courier New"/>
                <a:sym typeface="Courier New"/>
              </a:rPr>
              <a:t>BIT(</a:t>
            </a:r>
            <a:r>
              <a:rPr i="1">
                <a:latin typeface="Courier New"/>
                <a:ea typeface="Courier New"/>
                <a:cs typeface="Courier New"/>
                <a:sym typeface="Courier New"/>
              </a:rPr>
              <a:t>n</a:t>
            </a:r>
            <a:r>
              <a:rPr>
                <a:latin typeface="Courier New"/>
                <a:ea typeface="Courier New"/>
                <a:cs typeface="Courier New"/>
                <a:sym typeface="Courier New"/>
              </a:rPr>
              <a:t>)</a:t>
            </a:r>
          </a:p>
          <a:p>
            <a:pPr marL="1527628" lvl="2" indent="-638628">
              <a:spcBef>
                <a:spcPts val="1100"/>
              </a:spcBef>
              <a:buClrTx/>
              <a:buSzPct val="100000"/>
              <a:buChar char="•"/>
              <a:defRPr sz="6400"/>
            </a:pPr>
            <a:r>
              <a:t>Varying length: </a:t>
            </a:r>
            <a:r>
              <a:rPr>
                <a:latin typeface="Courier New"/>
                <a:ea typeface="Courier New"/>
                <a:cs typeface="Courier New"/>
                <a:sym typeface="Courier New"/>
              </a:rPr>
              <a:t>BIT VARYING(</a:t>
            </a:r>
            <a:r>
              <a:rPr i="1">
                <a:latin typeface="Courier New"/>
                <a:ea typeface="Courier New"/>
                <a:cs typeface="Courier New"/>
                <a:sym typeface="Courier New"/>
              </a:rPr>
              <a:t>n</a:t>
            </a:r>
            <a:r>
              <a:rPr>
                <a:latin typeface="Courier New"/>
                <a:ea typeface="Courier New"/>
                <a:cs typeface="Courier New"/>
                <a:sym typeface="Courier New"/>
              </a:rPr>
              <a:t>)</a:t>
            </a:r>
          </a:p>
          <a:p>
            <a:pPr marL="1206499" lvl="1" indent="-761999">
              <a:spcBef>
                <a:spcPts val="1300"/>
              </a:spcBef>
              <a:buClrTx/>
              <a:buChar char="•"/>
              <a:defRPr sz="6400"/>
            </a:pPr>
            <a:r>
              <a:rPr b="1"/>
              <a:t>Boolean</a:t>
            </a:r>
            <a:r>
              <a:t> data type </a:t>
            </a:r>
          </a:p>
          <a:p>
            <a:pPr marL="1527628" lvl="2" indent="-638628">
              <a:spcBef>
                <a:spcPts val="1100"/>
              </a:spcBef>
              <a:buClrTx/>
              <a:buSzPct val="100000"/>
              <a:buChar char="•"/>
              <a:defRPr sz="6400"/>
            </a:pPr>
            <a:r>
              <a:t>Values of </a:t>
            </a:r>
            <a:r>
              <a:rPr>
                <a:latin typeface="Courier New"/>
                <a:ea typeface="Courier New"/>
                <a:cs typeface="Courier New"/>
                <a:sym typeface="Courier New"/>
              </a:rPr>
              <a:t>TRUE </a:t>
            </a:r>
            <a:r>
              <a:t>or </a:t>
            </a:r>
            <a:r>
              <a:rPr>
                <a:latin typeface="Courier New"/>
                <a:ea typeface="Courier New"/>
                <a:cs typeface="Courier New"/>
                <a:sym typeface="Courier New"/>
              </a:rPr>
              <a:t>FALSE </a:t>
            </a:r>
            <a:r>
              <a:t>or </a:t>
            </a:r>
            <a:r>
              <a:rPr>
                <a:latin typeface="Courier New"/>
                <a:ea typeface="Courier New"/>
                <a:cs typeface="Courier New"/>
                <a:sym typeface="Courier New"/>
              </a:rPr>
              <a:t>NULL</a:t>
            </a:r>
          </a:p>
          <a:p>
            <a:pPr marL="1206499" lvl="1" indent="-761999">
              <a:spcBef>
                <a:spcPts val="1300"/>
              </a:spcBef>
              <a:buClrTx/>
              <a:buChar char="•"/>
              <a:defRPr sz="6400"/>
            </a:pPr>
            <a:r>
              <a:rPr b="1"/>
              <a:t>DATE</a:t>
            </a:r>
            <a:r>
              <a:t> data type (Use DateTime instead)</a:t>
            </a:r>
          </a:p>
          <a:p>
            <a:pPr marL="1585685" lvl="2" indent="-696685">
              <a:spcBef>
                <a:spcPts val="1100"/>
              </a:spcBef>
              <a:buClrTx/>
              <a:buSzPct val="100000"/>
              <a:buChar char="•"/>
              <a:defRPr sz="6400"/>
            </a:pPr>
            <a:r>
              <a:t>Ten positions</a:t>
            </a:r>
          </a:p>
          <a:p>
            <a:pPr marL="1585685" lvl="2" indent="-696685">
              <a:spcBef>
                <a:spcPts val="1100"/>
              </a:spcBef>
              <a:buClrTx/>
              <a:buSzPct val="100000"/>
              <a:buChar char="•"/>
              <a:defRPr sz="6400"/>
            </a:pPr>
            <a:r>
              <a:t>Components are </a:t>
            </a:r>
            <a:r>
              <a:rPr>
                <a:latin typeface="Courier New"/>
                <a:ea typeface="Courier New"/>
                <a:cs typeface="Courier New"/>
                <a:sym typeface="Courier New"/>
              </a:rPr>
              <a:t>YEAR</a:t>
            </a:r>
            <a:r>
              <a:t>, </a:t>
            </a:r>
            <a:r>
              <a:rPr>
                <a:latin typeface="Courier New"/>
                <a:ea typeface="Courier New"/>
                <a:cs typeface="Courier New"/>
                <a:sym typeface="Courier New"/>
              </a:rPr>
              <a:t>MONTH</a:t>
            </a:r>
            <a:r>
              <a:t>, and </a:t>
            </a:r>
            <a:r>
              <a:rPr>
                <a:latin typeface="Courier New"/>
                <a:ea typeface="Courier New"/>
                <a:cs typeface="Courier New"/>
                <a:sym typeface="Courier New"/>
              </a:rPr>
              <a:t>DAY </a:t>
            </a:r>
            <a:r>
              <a:t>in the form </a:t>
            </a:r>
            <a:br/>
            <a:r>
              <a:t>YYYY-MM-DD</a:t>
            </a:r>
          </a:p>
        </p:txBody>
      </p:sp>
      <p:sp>
        <p:nvSpPr>
          <p:cNvPr id="31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16</a:t>
            </a:fld>
            <a:endParaRPr/>
          </a:p>
        </p:txBody>
      </p:sp>
      <p:pic>
        <p:nvPicPr>
          <p:cNvPr id="31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24" name="Attribute Data Types and Domains in SQL"/>
          <p:cNvSpPr txBox="1">
            <a:spLocks noGrp="1"/>
          </p:cNvSpPr>
          <p:nvPr>
            <p:ph type="title"/>
          </p:nvPr>
        </p:nvSpPr>
        <p:spPr>
          <a:prstGeom prst="rect">
            <a:avLst/>
          </a:prstGeom>
        </p:spPr>
        <p:txBody>
          <a:bodyPr lIns="76200" tIns="76200" rIns="76200" bIns="76200"/>
          <a:lstStyle/>
          <a:p>
            <a:r>
              <a:t>Attribute Data Types and Domains in SQL</a:t>
            </a:r>
          </a:p>
        </p:txBody>
      </p:sp>
      <p:sp>
        <p:nvSpPr>
          <p:cNvPr id="325" name="Custom Domain…"/>
          <p:cNvSpPr txBox="1">
            <a:spLocks noGrp="1"/>
          </p:cNvSpPr>
          <p:nvPr>
            <p:ph type="body" idx="1"/>
          </p:nvPr>
        </p:nvSpPr>
        <p:spPr>
          <a:prstGeom prst="rect">
            <a:avLst/>
          </a:prstGeom>
        </p:spPr>
        <p:txBody>
          <a:bodyPr lIns="76200" tIns="76200" rIns="76200" bIns="76200"/>
          <a:lstStyle/>
          <a:p>
            <a:pPr marL="609600" indent="-609600">
              <a:spcBef>
                <a:spcPts val="1500"/>
              </a:spcBef>
            </a:pPr>
            <a:r>
              <a:t>Custom Domain </a:t>
            </a:r>
          </a:p>
          <a:p>
            <a:pPr marL="1371599" lvl="1" indent="-761999">
              <a:spcBef>
                <a:spcPts val="1300"/>
              </a:spcBef>
              <a:defRPr sz="6400"/>
            </a:pPr>
            <a:r>
              <a:t>Name used with the attribute specification</a:t>
            </a:r>
          </a:p>
          <a:p>
            <a:pPr marL="1371599" lvl="1" indent="-761999">
              <a:spcBef>
                <a:spcPts val="1300"/>
              </a:spcBef>
              <a:defRPr sz="6400"/>
            </a:pPr>
            <a:r>
              <a:t>Makes it easier to change the data type for a domain that is used by numerous attributes </a:t>
            </a:r>
          </a:p>
          <a:p>
            <a:pPr marL="1371599" lvl="1" indent="-761999">
              <a:spcBef>
                <a:spcPts val="1300"/>
              </a:spcBef>
              <a:defRPr sz="6400"/>
            </a:pPr>
            <a:r>
              <a:t>Improves schema readability</a:t>
            </a:r>
          </a:p>
          <a:p>
            <a:pPr marL="1371599" lvl="1" indent="-761999">
              <a:spcBef>
                <a:spcPts val="1300"/>
              </a:spcBef>
              <a:defRPr sz="6400"/>
            </a:pPr>
            <a:r>
              <a:t>Example:</a:t>
            </a:r>
          </a:p>
          <a:p>
            <a:pPr marL="1436914" lvl="2" indent="-522514">
              <a:spcBef>
                <a:spcPts val="1100"/>
              </a:spcBef>
              <a:defRPr sz="6400" b="1"/>
            </a:pPr>
            <a:r>
              <a:rPr>
                <a:latin typeface="Courier New"/>
                <a:ea typeface="Courier New"/>
                <a:cs typeface="Courier New"/>
                <a:sym typeface="Courier New"/>
              </a:rPr>
              <a:t>CREATE DOMAIN SSN_TYPE AS CHAR(9);</a:t>
            </a:r>
          </a:p>
        </p:txBody>
      </p:sp>
      <p:sp>
        <p:nvSpPr>
          <p:cNvPr id="326"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17</a:t>
            </a:fld>
            <a:endParaRPr/>
          </a:p>
        </p:txBody>
      </p:sp>
      <p:pic>
        <p:nvPicPr>
          <p:cNvPr id="32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6.2 – Specifying Constraints in SQL"/>
          <p:cNvSpPr txBox="1">
            <a:spLocks noGrp="1"/>
          </p:cNvSpPr>
          <p:nvPr>
            <p:ph type="title"/>
          </p:nvPr>
        </p:nvSpPr>
        <p:spPr>
          <a:prstGeom prst="rect">
            <a:avLst/>
          </a:prstGeom>
        </p:spPr>
        <p:txBody>
          <a:bodyPr/>
          <a:lstStyle/>
          <a:p>
            <a:r>
              <a:t>6.2 – Specifying Constraints in SQL</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34" name="Specifying Constraints in SQL"/>
          <p:cNvSpPr txBox="1">
            <a:spLocks noGrp="1"/>
          </p:cNvSpPr>
          <p:nvPr>
            <p:ph type="title"/>
          </p:nvPr>
        </p:nvSpPr>
        <p:spPr>
          <a:prstGeom prst="rect">
            <a:avLst/>
          </a:prstGeom>
        </p:spPr>
        <p:txBody>
          <a:bodyPr lIns="76200" tIns="76200" rIns="76200" bIns="76200"/>
          <a:lstStyle/>
          <a:p>
            <a:r>
              <a:t>Specifying Constraints in SQL</a:t>
            </a:r>
          </a:p>
        </p:txBody>
      </p:sp>
      <p:sp>
        <p:nvSpPr>
          <p:cNvPr id="335" name="Basic constraints:…"/>
          <p:cNvSpPr txBox="1">
            <a:spLocks noGrp="1"/>
          </p:cNvSpPr>
          <p:nvPr>
            <p:ph type="body" idx="1"/>
          </p:nvPr>
        </p:nvSpPr>
        <p:spPr>
          <a:prstGeom prst="rect">
            <a:avLst/>
          </a:prstGeom>
        </p:spPr>
        <p:txBody>
          <a:bodyPr lIns="76200" tIns="76200" rIns="76200" bIns="76200"/>
          <a:lstStyle/>
          <a:p>
            <a:pPr marL="609600" indent="-609600">
              <a:spcBef>
                <a:spcPts val="1500"/>
              </a:spcBef>
            </a:pPr>
            <a:r>
              <a:t>Basic constraints:</a:t>
            </a:r>
          </a:p>
          <a:p>
            <a:pPr marL="1371600" lvl="1" indent="-762000">
              <a:spcBef>
                <a:spcPts val="1300"/>
              </a:spcBef>
              <a:defRPr sz="6400"/>
            </a:pPr>
            <a:r>
              <a:t>Key and referential integrity constraints</a:t>
            </a:r>
          </a:p>
          <a:p>
            <a:pPr marL="1371600" lvl="1" indent="-762000">
              <a:spcBef>
                <a:spcPts val="1300"/>
              </a:spcBef>
              <a:defRPr sz="6400"/>
            </a:pPr>
            <a:r>
              <a:t>Restrictions on attribute domains and NULLs</a:t>
            </a:r>
          </a:p>
          <a:p>
            <a:pPr marL="1371600" lvl="1" indent="-762000">
              <a:spcBef>
                <a:spcPts val="1300"/>
              </a:spcBef>
              <a:defRPr sz="6400"/>
            </a:pPr>
            <a:r>
              <a:t>Constraints on individual tuples within a relation</a:t>
            </a:r>
          </a:p>
        </p:txBody>
      </p:sp>
      <p:sp>
        <p:nvSpPr>
          <p:cNvPr id="336"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19</a:t>
            </a:fld>
            <a:endParaRPr/>
          </a:p>
        </p:txBody>
      </p:sp>
      <p:pic>
        <p:nvPicPr>
          <p:cNvPr id="33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96" name="Double-click to edit"/>
          <p:cNvSpPr txBox="1">
            <a:spLocks noGrp="1"/>
          </p:cNvSpPr>
          <p:nvPr>
            <p:ph type="title"/>
          </p:nvPr>
        </p:nvSpPr>
        <p:spPr>
          <a:prstGeom prst="rect">
            <a:avLst/>
          </a:prstGeom>
        </p:spPr>
        <p:txBody>
          <a:bodyPr/>
          <a:lstStyle/>
          <a:p>
            <a:endParaRPr/>
          </a:p>
        </p:txBody>
      </p:sp>
      <p:sp>
        <p:nvSpPr>
          <p:cNvPr id="197" name="6.1 – SQL Data Definition and Data Types…"/>
          <p:cNvSpPr txBox="1">
            <a:spLocks noGrp="1"/>
          </p:cNvSpPr>
          <p:nvPr>
            <p:ph type="body" idx="1"/>
          </p:nvPr>
        </p:nvSpPr>
        <p:spPr>
          <a:prstGeom prst="rect">
            <a:avLst/>
          </a:prstGeom>
        </p:spPr>
        <p:txBody>
          <a:bodyPr/>
          <a:lstStyle/>
          <a:p>
            <a:r>
              <a:t>6.1 – SQL Data Definition and Data Types</a:t>
            </a:r>
          </a:p>
          <a:p>
            <a:r>
              <a:t>6.2 – Specifying Constraints in SQL</a:t>
            </a:r>
          </a:p>
          <a:p>
            <a:r>
              <a:t>6.3 – Basic Retrieval Queries in SQL</a:t>
            </a:r>
          </a:p>
          <a:p>
            <a:r>
              <a:t>6.4 – </a:t>
            </a:r>
            <a:r>
              <a:rPr>
                <a:latin typeface="Courier"/>
                <a:ea typeface="Courier"/>
                <a:cs typeface="Courier"/>
                <a:sym typeface="Courier"/>
              </a:rPr>
              <a:t>INSERT</a:t>
            </a:r>
            <a:r>
              <a:t>, </a:t>
            </a:r>
            <a:r>
              <a:rPr>
                <a:latin typeface="Courier"/>
                <a:ea typeface="Courier"/>
                <a:cs typeface="Courier"/>
                <a:sym typeface="Courier"/>
              </a:rPr>
              <a:t>DELETE</a:t>
            </a:r>
            <a:r>
              <a:t>, and </a:t>
            </a:r>
            <a:r>
              <a:rPr>
                <a:latin typeface="Courier"/>
                <a:ea typeface="Courier"/>
                <a:cs typeface="Courier"/>
                <a:sym typeface="Courier"/>
              </a:rPr>
              <a:t>UPDATE</a:t>
            </a:r>
            <a:r>
              <a:t> Statements in SQL</a:t>
            </a:r>
          </a:p>
          <a:p>
            <a:r>
              <a:t>6.5 – Additional Features of SQL</a:t>
            </a:r>
          </a:p>
        </p:txBody>
      </p:sp>
      <p:sp>
        <p:nvSpPr>
          <p:cNvPr id="198"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9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40" name="Giving Names to Constraints"/>
          <p:cNvSpPr txBox="1">
            <a:spLocks noGrp="1"/>
          </p:cNvSpPr>
          <p:nvPr>
            <p:ph type="title"/>
          </p:nvPr>
        </p:nvSpPr>
        <p:spPr>
          <a:prstGeom prst="rect">
            <a:avLst/>
          </a:prstGeom>
        </p:spPr>
        <p:txBody>
          <a:bodyPr lIns="76200" tIns="76200" rIns="76200" bIns="76200"/>
          <a:lstStyle/>
          <a:p>
            <a:r>
              <a:t>Giving Names to Constraints</a:t>
            </a:r>
          </a:p>
        </p:txBody>
      </p:sp>
      <p:sp>
        <p:nvSpPr>
          <p:cNvPr id="341" name="Keyword CONSTRAINT…"/>
          <p:cNvSpPr txBox="1">
            <a:spLocks noGrp="1"/>
          </p:cNvSpPr>
          <p:nvPr>
            <p:ph type="body" idx="1"/>
          </p:nvPr>
        </p:nvSpPr>
        <p:spPr>
          <a:prstGeom prst="rect">
            <a:avLst/>
          </a:prstGeom>
        </p:spPr>
        <p:txBody>
          <a:bodyPr lIns="76200" tIns="76200" rIns="76200" bIns="76200"/>
          <a:lstStyle/>
          <a:p>
            <a:pPr>
              <a:spcBef>
                <a:spcPts val="1500"/>
              </a:spcBef>
            </a:pPr>
            <a:r>
              <a:t>Keyword </a:t>
            </a:r>
            <a:r>
              <a:rPr b="1">
                <a:latin typeface="Courier New"/>
                <a:ea typeface="Courier New"/>
                <a:cs typeface="Courier New"/>
                <a:sym typeface="Courier New"/>
              </a:rPr>
              <a:t>CONSTRAINT</a:t>
            </a:r>
          </a:p>
          <a:p>
            <a:pPr marL="1625600" lvl="1" indent="-1016000">
              <a:spcBef>
                <a:spcPts val="1300"/>
              </a:spcBef>
              <a:defRPr sz="6400"/>
            </a:pPr>
            <a:r>
              <a:t>Explicitly name a constraint</a:t>
            </a:r>
          </a:p>
          <a:p>
            <a:pPr marL="1625600" lvl="1" indent="-1016000">
              <a:spcBef>
                <a:spcPts val="1300"/>
              </a:spcBef>
              <a:defRPr sz="6400"/>
            </a:pPr>
            <a:r>
              <a:t>Useful for later altering</a:t>
            </a:r>
          </a:p>
        </p:txBody>
      </p:sp>
      <p:sp>
        <p:nvSpPr>
          <p:cNvPr id="342"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20</a:t>
            </a:fld>
            <a:endParaRPr/>
          </a:p>
        </p:txBody>
      </p:sp>
      <p:pic>
        <p:nvPicPr>
          <p:cNvPr id="343"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2" name="Object 1">
            <a:extLst>
              <a:ext uri="{FF2B5EF4-FFF2-40B4-BE49-F238E27FC236}">
                <a16:creationId xmlns:a16="http://schemas.microsoft.com/office/drawing/2014/main" id="{9BA4EF22-7440-4E7E-B393-515FBDC91E4B}"/>
              </a:ext>
            </a:extLst>
          </p:cNvPr>
          <p:cNvGraphicFramePr>
            <a:graphicFrameLocks noChangeAspect="1"/>
          </p:cNvGraphicFramePr>
          <p:nvPr>
            <p:extLst>
              <p:ext uri="{D42A27DB-BD31-4B8C-83A1-F6EECF244321}">
                <p14:modId xmlns:p14="http://schemas.microsoft.com/office/powerpoint/2010/main" val="3265426897"/>
              </p:ext>
            </p:extLst>
          </p:nvPr>
        </p:nvGraphicFramePr>
        <p:xfrm>
          <a:off x="13423752" y="1499387"/>
          <a:ext cx="10960248" cy="5787238"/>
        </p:xfrm>
        <a:graphic>
          <a:graphicData uri="http://schemas.openxmlformats.org/presentationml/2006/ole">
            <mc:AlternateContent xmlns:mc="http://schemas.openxmlformats.org/markup-compatibility/2006">
              <mc:Choice xmlns:v="urn:schemas-microsoft-com:vml" Requires="v">
                <p:oleObj name="Bitmap Image" r:id="rId3" imgW="4114800" imgH="1511280" progId="Paint.Picture">
                  <p:embed/>
                </p:oleObj>
              </mc:Choice>
              <mc:Fallback>
                <p:oleObj name="Bitmap Image" r:id="rId3" imgW="4114800" imgH="1511280" progId="Paint.Picture">
                  <p:embed/>
                  <p:pic>
                    <p:nvPicPr>
                      <p:cNvPr id="0" name=""/>
                      <p:cNvPicPr/>
                      <p:nvPr/>
                    </p:nvPicPr>
                    <p:blipFill>
                      <a:blip r:embed="rId4"/>
                      <a:stretch>
                        <a:fillRect/>
                      </a:stretch>
                    </p:blipFill>
                    <p:spPr>
                      <a:xfrm>
                        <a:off x="13423752" y="1499387"/>
                        <a:ext cx="10960248" cy="5787238"/>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264C8970-519C-479C-A87E-70591EEAA804}"/>
              </a:ext>
            </a:extLst>
          </p:cNvPr>
          <p:cNvGraphicFramePr>
            <a:graphicFrameLocks noChangeAspect="1"/>
          </p:cNvGraphicFramePr>
          <p:nvPr>
            <p:extLst>
              <p:ext uri="{D42A27DB-BD31-4B8C-83A1-F6EECF244321}">
                <p14:modId xmlns:p14="http://schemas.microsoft.com/office/powerpoint/2010/main" val="1866411531"/>
              </p:ext>
            </p:extLst>
          </p:nvPr>
        </p:nvGraphicFramePr>
        <p:xfrm>
          <a:off x="443985" y="6086832"/>
          <a:ext cx="13861953" cy="5640525"/>
        </p:xfrm>
        <a:graphic>
          <a:graphicData uri="http://schemas.openxmlformats.org/presentationml/2006/ole">
            <mc:AlternateContent xmlns:mc="http://schemas.openxmlformats.org/markup-compatibility/2006">
              <mc:Choice xmlns:v="urn:schemas-microsoft-com:vml" Requires="v">
                <p:oleObj name="Bitmap Image" r:id="rId5" imgW="6730920" imgH="2508120" progId="Paint.Picture">
                  <p:embed/>
                </p:oleObj>
              </mc:Choice>
              <mc:Fallback>
                <p:oleObj name="Bitmap Image" r:id="rId5" imgW="6730920" imgH="2508120" progId="Paint.Picture">
                  <p:embed/>
                  <p:pic>
                    <p:nvPicPr>
                      <p:cNvPr id="0" name=""/>
                      <p:cNvPicPr/>
                      <p:nvPr/>
                    </p:nvPicPr>
                    <p:blipFill>
                      <a:blip r:embed="rId6"/>
                      <a:stretch>
                        <a:fillRect/>
                      </a:stretch>
                    </p:blipFill>
                    <p:spPr>
                      <a:xfrm>
                        <a:off x="443985" y="6086832"/>
                        <a:ext cx="13861953" cy="5640525"/>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6E411E92-A08F-4830-B1ED-B59C21729440}"/>
              </a:ext>
            </a:extLst>
          </p:cNvPr>
          <p:cNvSpPr txBox="1"/>
          <p:nvPr/>
        </p:nvSpPr>
        <p:spPr>
          <a:xfrm>
            <a:off x="0" y="11599384"/>
            <a:ext cx="10938891"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chemeClr val="tx1"/>
                </a:solidFill>
                <a:effectLst/>
                <a:uFillTx/>
                <a:latin typeface="+mn-lt"/>
                <a:ea typeface="+mn-ea"/>
                <a:cs typeface="+mn-cs"/>
                <a:sym typeface="Helvetica Neue Light"/>
              </a:rPr>
              <a:t>E.g.: </a:t>
            </a:r>
            <a:r>
              <a:rPr kumimoji="0" lang="en-US" sz="5800" b="0" i="0" u="none" strike="noStrike" cap="none" spc="0" normalizeH="0" baseline="0" dirty="0">
                <a:ln>
                  <a:noFill/>
                </a:ln>
                <a:solidFill>
                  <a:srgbClr val="FF0000"/>
                </a:solidFill>
                <a:effectLst/>
                <a:uFillTx/>
                <a:latin typeface="+mn-lt"/>
                <a:ea typeface="+mn-ea"/>
                <a:cs typeface="+mn-cs"/>
                <a:sym typeface="Helvetica Neue Light"/>
              </a:rPr>
              <a:t>Alter Table Department</a:t>
            </a:r>
          </a:p>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             </a:t>
            </a:r>
            <a:r>
              <a:rPr kumimoji="0" lang="en-US" sz="5800" b="0" i="0" u="none" strike="noStrike" cap="none" spc="0" normalizeH="0" baseline="0" dirty="0">
                <a:ln>
                  <a:noFill/>
                </a:ln>
                <a:solidFill>
                  <a:srgbClr val="FF0000"/>
                </a:solidFill>
                <a:effectLst/>
                <a:uFillTx/>
                <a:latin typeface="+mn-lt"/>
                <a:ea typeface="+mn-ea"/>
                <a:cs typeface="+mn-cs"/>
                <a:sym typeface="Helvetica Neue Light"/>
              </a:rPr>
              <a:t>Drop constraint  DEPTSK;</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46" name="Specifying Attribute Constraints and  Attribute Defaults"/>
          <p:cNvSpPr txBox="1">
            <a:spLocks noGrp="1"/>
          </p:cNvSpPr>
          <p:nvPr>
            <p:ph type="title"/>
          </p:nvPr>
        </p:nvSpPr>
        <p:spPr>
          <a:prstGeom prst="rect">
            <a:avLst/>
          </a:prstGeom>
        </p:spPr>
        <p:txBody>
          <a:bodyPr lIns="76200" tIns="76200" rIns="76200" bIns="76200"/>
          <a:lstStyle/>
          <a:p>
            <a:pPr>
              <a:defRPr sz="5900"/>
            </a:pPr>
            <a:r>
              <a:rPr dirty="0"/>
              <a:t>Specifying Attribute Constraints and </a:t>
            </a:r>
            <a:br>
              <a:rPr dirty="0"/>
            </a:br>
            <a:r>
              <a:rPr lang="en-US" dirty="0"/>
              <a:t>Not Null and Default value</a:t>
            </a:r>
            <a:endParaRPr dirty="0"/>
          </a:p>
        </p:txBody>
      </p:sp>
      <p:sp>
        <p:nvSpPr>
          <p:cNvPr id="347" name="NOT NULL…"/>
          <p:cNvSpPr txBox="1">
            <a:spLocks noGrp="1"/>
          </p:cNvSpPr>
          <p:nvPr>
            <p:ph type="body" idx="1"/>
          </p:nvPr>
        </p:nvSpPr>
        <p:spPr>
          <a:xfrm>
            <a:off x="267730" y="2382016"/>
            <a:ext cx="24116270" cy="10108408"/>
          </a:xfrm>
          <a:prstGeom prst="rect">
            <a:avLst/>
          </a:prstGeom>
        </p:spPr>
        <p:txBody>
          <a:bodyPr lIns="76200" tIns="76200" rIns="76200" bIns="76200"/>
          <a:lstStyle/>
          <a:p>
            <a:pPr>
              <a:spcBef>
                <a:spcPts val="1500"/>
              </a:spcBef>
            </a:pPr>
            <a:r>
              <a:rPr sz="4400" b="1" dirty="0">
                <a:latin typeface="Courier New"/>
                <a:ea typeface="Courier New"/>
                <a:cs typeface="Courier New"/>
                <a:sym typeface="Courier New"/>
              </a:rPr>
              <a:t>NOT NULL</a:t>
            </a:r>
            <a:r>
              <a:rPr sz="4400" dirty="0">
                <a:latin typeface="Courier New"/>
                <a:ea typeface="Courier New"/>
                <a:cs typeface="Courier New"/>
                <a:sym typeface="Courier New"/>
              </a:rPr>
              <a:t> </a:t>
            </a:r>
          </a:p>
          <a:p>
            <a:pPr marL="1625600" lvl="1" indent="-1016000">
              <a:spcBef>
                <a:spcPts val="1300"/>
              </a:spcBef>
              <a:defRPr sz="6400"/>
            </a:pPr>
            <a:r>
              <a:rPr sz="4400" b="1" dirty="0">
                <a:latin typeface="Courier New"/>
                <a:ea typeface="Courier New"/>
                <a:cs typeface="Courier New"/>
                <a:sym typeface="Courier New"/>
              </a:rPr>
              <a:t>NULL</a:t>
            </a:r>
            <a:r>
              <a:rPr sz="4400" dirty="0">
                <a:latin typeface="Courier New"/>
                <a:ea typeface="Courier New"/>
                <a:cs typeface="Courier New"/>
                <a:sym typeface="Courier New"/>
              </a:rPr>
              <a:t> </a:t>
            </a:r>
            <a:r>
              <a:rPr sz="4400" dirty="0"/>
              <a:t>is not permitted for a particular attribute</a:t>
            </a:r>
            <a:endParaRPr lang="en-US" sz="4400" dirty="0"/>
          </a:p>
          <a:p>
            <a:pPr marL="609600" lvl="1" indent="0">
              <a:spcBef>
                <a:spcPts val="1300"/>
              </a:spcBef>
              <a:buNone/>
              <a:defRPr sz="6400"/>
            </a:pPr>
            <a:endParaRPr sz="4400" dirty="0"/>
          </a:p>
          <a:p>
            <a:pPr>
              <a:spcBef>
                <a:spcPts val="1500"/>
              </a:spcBef>
            </a:pPr>
            <a:r>
              <a:rPr sz="4400" dirty="0"/>
              <a:t>Default value</a:t>
            </a:r>
          </a:p>
          <a:p>
            <a:pPr marL="1625600" lvl="1" indent="-1016000">
              <a:spcBef>
                <a:spcPts val="1300"/>
              </a:spcBef>
              <a:defRPr sz="6400"/>
            </a:pPr>
            <a:r>
              <a:rPr sz="4400" b="1" dirty="0">
                <a:latin typeface="Courier New"/>
                <a:ea typeface="Courier New"/>
                <a:cs typeface="Courier New"/>
                <a:sym typeface="Courier New"/>
              </a:rPr>
              <a:t>DEFAULT</a:t>
            </a:r>
            <a:r>
              <a:rPr sz="4400" dirty="0">
                <a:latin typeface="Courier New"/>
                <a:ea typeface="Courier New"/>
                <a:cs typeface="Courier New"/>
                <a:sym typeface="Courier New"/>
              </a:rPr>
              <a:t> &lt;value&gt; </a:t>
            </a:r>
            <a:endParaRPr lang="en-US" sz="4400" dirty="0">
              <a:latin typeface="Courier New"/>
              <a:ea typeface="Courier New"/>
              <a:cs typeface="Courier New"/>
              <a:sym typeface="Courier New"/>
            </a:endParaRPr>
          </a:p>
          <a:p>
            <a:pPr marL="609600" lvl="1" indent="0">
              <a:spcBef>
                <a:spcPts val="1300"/>
              </a:spcBef>
              <a:buNone/>
              <a:defRPr sz="6400"/>
            </a:pPr>
            <a:endParaRPr sz="4400" dirty="0">
              <a:latin typeface="Courier New"/>
              <a:ea typeface="Courier New"/>
              <a:cs typeface="Courier New"/>
              <a:sym typeface="Courier New"/>
            </a:endParaRPr>
          </a:p>
        </p:txBody>
      </p:sp>
      <p:sp>
        <p:nvSpPr>
          <p:cNvPr id="348"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21</a:t>
            </a:fld>
            <a:endParaRPr/>
          </a:p>
        </p:txBody>
      </p:sp>
      <p:pic>
        <p:nvPicPr>
          <p:cNvPr id="34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4" name="Object 3">
            <a:extLst>
              <a:ext uri="{FF2B5EF4-FFF2-40B4-BE49-F238E27FC236}">
                <a16:creationId xmlns:a16="http://schemas.microsoft.com/office/drawing/2014/main" id="{442A0430-10E8-4E8C-8A3A-638C186906BC}"/>
              </a:ext>
            </a:extLst>
          </p:cNvPr>
          <p:cNvGraphicFramePr>
            <a:graphicFrameLocks noChangeAspect="1"/>
          </p:cNvGraphicFramePr>
          <p:nvPr>
            <p:extLst>
              <p:ext uri="{D42A27DB-BD31-4B8C-83A1-F6EECF244321}">
                <p14:modId xmlns:p14="http://schemas.microsoft.com/office/powerpoint/2010/main" val="4011121890"/>
              </p:ext>
            </p:extLst>
          </p:nvPr>
        </p:nvGraphicFramePr>
        <p:xfrm>
          <a:off x="8302711" y="4257986"/>
          <a:ext cx="14811162" cy="1798514"/>
        </p:xfrm>
        <a:graphic>
          <a:graphicData uri="http://schemas.openxmlformats.org/presentationml/2006/ole">
            <mc:AlternateContent xmlns:mc="http://schemas.openxmlformats.org/markup-compatibility/2006">
              <mc:Choice xmlns:v="urn:schemas-microsoft-com:vml" Requires="v">
                <p:oleObj name="Bitmap Image" r:id="rId3" imgW="6921360" imgH="901800" progId="Paint.Picture">
                  <p:embed/>
                </p:oleObj>
              </mc:Choice>
              <mc:Fallback>
                <p:oleObj name="Bitmap Image" r:id="rId3" imgW="6921360" imgH="901800" progId="Paint.Picture">
                  <p:embed/>
                  <p:pic>
                    <p:nvPicPr>
                      <p:cNvPr id="0" name=""/>
                      <p:cNvPicPr/>
                      <p:nvPr/>
                    </p:nvPicPr>
                    <p:blipFill>
                      <a:blip r:embed="rId4"/>
                      <a:stretch>
                        <a:fillRect/>
                      </a:stretch>
                    </p:blipFill>
                    <p:spPr>
                      <a:xfrm>
                        <a:off x="8302711" y="4257986"/>
                        <a:ext cx="14811162" cy="1798514"/>
                      </a:xfrm>
                      <a:prstGeom prst="rect">
                        <a:avLst/>
                      </a:prstGeom>
                    </p:spPr>
                  </p:pic>
                </p:oleObj>
              </mc:Fallback>
            </mc:AlternateContent>
          </a:graphicData>
        </a:graphic>
      </p:graphicFrame>
      <p:pic>
        <p:nvPicPr>
          <p:cNvPr id="9" name="image5.png" descr="image5.png">
            <a:extLst>
              <a:ext uri="{FF2B5EF4-FFF2-40B4-BE49-F238E27FC236}">
                <a16:creationId xmlns:a16="http://schemas.microsoft.com/office/drawing/2014/main" id="{3BE612C9-8633-4BD1-905E-39FA06F09892}"/>
              </a:ext>
            </a:extLst>
          </p:cNvPr>
          <p:cNvPicPr>
            <a:picLocks noChangeAspect="1"/>
          </p:cNvPicPr>
          <p:nvPr/>
        </p:nvPicPr>
        <p:blipFill>
          <a:blip r:embed="rId5"/>
          <a:stretch>
            <a:fillRect/>
          </a:stretch>
        </p:blipFill>
        <p:spPr>
          <a:xfrm>
            <a:off x="9677926" y="6342883"/>
            <a:ext cx="14706074" cy="9982201"/>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46" name="Specifying Attribute Constraints and  Attribute Defaults"/>
          <p:cNvSpPr txBox="1">
            <a:spLocks noGrp="1"/>
          </p:cNvSpPr>
          <p:nvPr>
            <p:ph type="title"/>
          </p:nvPr>
        </p:nvSpPr>
        <p:spPr>
          <a:prstGeom prst="rect">
            <a:avLst/>
          </a:prstGeom>
        </p:spPr>
        <p:txBody>
          <a:bodyPr lIns="76200" tIns="76200" rIns="76200" bIns="76200"/>
          <a:lstStyle/>
          <a:p>
            <a:pPr>
              <a:defRPr sz="5900"/>
            </a:pPr>
            <a:r>
              <a:rPr dirty="0"/>
              <a:t>Specifying Attribute Constraints and </a:t>
            </a:r>
            <a:br>
              <a:rPr dirty="0"/>
            </a:br>
            <a:r>
              <a:rPr lang="en-US" dirty="0"/>
              <a:t>Check clause</a:t>
            </a:r>
            <a:endParaRPr dirty="0"/>
          </a:p>
        </p:txBody>
      </p:sp>
      <p:sp>
        <p:nvSpPr>
          <p:cNvPr id="347" name="NOT NULL…"/>
          <p:cNvSpPr txBox="1">
            <a:spLocks noGrp="1"/>
          </p:cNvSpPr>
          <p:nvPr>
            <p:ph type="body" idx="1"/>
          </p:nvPr>
        </p:nvSpPr>
        <p:spPr>
          <a:xfrm>
            <a:off x="267730" y="2382016"/>
            <a:ext cx="24116270" cy="10108408"/>
          </a:xfrm>
          <a:prstGeom prst="rect">
            <a:avLst/>
          </a:prstGeom>
        </p:spPr>
        <p:txBody>
          <a:bodyPr lIns="76200" tIns="76200" rIns="76200" bIns="76200"/>
          <a:lstStyle/>
          <a:p>
            <a:pPr marL="0" indent="0">
              <a:spcBef>
                <a:spcPts val="1500"/>
              </a:spcBef>
              <a:buNone/>
            </a:pPr>
            <a:r>
              <a:rPr lang="en-US" sz="4400" b="1" dirty="0">
                <a:latin typeface="Courier New"/>
                <a:ea typeface="Courier New"/>
                <a:cs typeface="Courier New"/>
                <a:sym typeface="Courier New"/>
              </a:rPr>
              <a:t>CHECK</a:t>
            </a:r>
            <a:r>
              <a:rPr lang="en-US" sz="4400" dirty="0">
                <a:latin typeface="Courier New"/>
                <a:ea typeface="Courier New"/>
                <a:cs typeface="Courier New"/>
                <a:sym typeface="Courier New"/>
              </a:rPr>
              <a:t> </a:t>
            </a:r>
            <a:r>
              <a:rPr lang="en-US" sz="4400" dirty="0"/>
              <a:t>clause		</a:t>
            </a:r>
          </a:p>
          <a:p>
            <a:pPr marL="609600" lvl="1" indent="0">
              <a:spcBef>
                <a:spcPts val="1300"/>
              </a:spcBef>
              <a:buNone/>
              <a:defRPr sz="6400"/>
            </a:pPr>
            <a:endParaRPr lang="en-US" sz="4400" dirty="0"/>
          </a:p>
          <a:p>
            <a:pPr marL="0" indent="0">
              <a:spcBef>
                <a:spcPts val="1500"/>
              </a:spcBef>
              <a:buNone/>
            </a:pPr>
            <a:endParaRPr lang="en-US" sz="4400" dirty="0">
              <a:latin typeface="Courier New"/>
              <a:ea typeface="Courier New"/>
              <a:cs typeface="Courier New"/>
              <a:sym typeface="Courier New"/>
            </a:endParaRPr>
          </a:p>
          <a:p>
            <a:pPr marL="609600" lvl="1" indent="0">
              <a:spcBef>
                <a:spcPts val="1300"/>
              </a:spcBef>
              <a:buNone/>
              <a:defRPr sz="6400"/>
            </a:pPr>
            <a:endParaRPr sz="4400" dirty="0">
              <a:latin typeface="Courier New"/>
              <a:ea typeface="Courier New"/>
              <a:cs typeface="Courier New"/>
              <a:sym typeface="Courier New"/>
            </a:endParaRPr>
          </a:p>
          <a:p>
            <a:pPr marL="0" indent="0">
              <a:spcBef>
                <a:spcPts val="1500"/>
              </a:spcBef>
              <a:buNone/>
            </a:pPr>
            <a:r>
              <a:rPr lang="en-US" sz="4400" b="1" dirty="0">
                <a:latin typeface="Courier New"/>
                <a:cs typeface="Courier New"/>
                <a:sym typeface="Courier New"/>
              </a:rPr>
              <a:t>             </a:t>
            </a:r>
            <a:r>
              <a:rPr lang="en-US" sz="4400" dirty="0"/>
              <a:t>							</a:t>
            </a:r>
            <a:r>
              <a:rPr lang="en-US" sz="4400" dirty="0">
                <a:latin typeface="Courier New"/>
                <a:ea typeface="Courier New"/>
                <a:cs typeface="Courier New"/>
                <a:sym typeface="Courier New"/>
              </a:rPr>
              <a:t>		 </a:t>
            </a:r>
            <a:r>
              <a:rPr sz="4400" b="1" dirty="0" err="1">
                <a:latin typeface="Courier New"/>
                <a:ea typeface="Courier New"/>
                <a:cs typeface="Courier New"/>
                <a:sym typeface="Courier New"/>
              </a:rPr>
              <a:t>Dnumber</a:t>
            </a:r>
            <a:r>
              <a:rPr sz="4400" b="1" dirty="0">
                <a:latin typeface="Courier New"/>
                <a:ea typeface="Courier New"/>
                <a:cs typeface="Courier New"/>
                <a:sym typeface="Courier New"/>
              </a:rPr>
              <a:t> INT NOT NULL </a:t>
            </a:r>
            <a:endParaRPr lang="en-US" sz="4400" b="1" dirty="0">
              <a:latin typeface="Courier New"/>
              <a:ea typeface="Courier New"/>
              <a:cs typeface="Courier New"/>
              <a:sym typeface="Courier New"/>
            </a:endParaRPr>
          </a:p>
          <a:p>
            <a:pPr marL="609600" lvl="1" indent="0">
              <a:spcBef>
                <a:spcPts val="1300"/>
              </a:spcBef>
              <a:buNone/>
              <a:defRPr sz="6400" b="1"/>
            </a:pPr>
            <a:r>
              <a:rPr lang="en-US" sz="4400" dirty="0">
                <a:latin typeface="Courier New"/>
                <a:ea typeface="Courier New"/>
                <a:cs typeface="Courier New"/>
                <a:sym typeface="Courier New"/>
              </a:rPr>
              <a:t>                                </a:t>
            </a:r>
            <a:r>
              <a:rPr sz="4400" dirty="0">
                <a:latin typeface="Courier New"/>
                <a:ea typeface="Courier New"/>
                <a:cs typeface="Courier New"/>
                <a:sym typeface="Courier New"/>
              </a:rPr>
              <a:t>CHECK</a:t>
            </a:r>
            <a:r>
              <a:rPr lang="en-US" sz="4400" dirty="0">
                <a:latin typeface="Courier New"/>
                <a:ea typeface="Courier New"/>
                <a:cs typeface="Courier New"/>
                <a:sym typeface="Courier New"/>
              </a:rPr>
              <a:t> </a:t>
            </a:r>
            <a:r>
              <a:rPr sz="4400" dirty="0">
                <a:latin typeface="Courier New"/>
                <a:ea typeface="Courier New"/>
                <a:cs typeface="Courier New"/>
                <a:sym typeface="Courier New"/>
              </a:rPr>
              <a:t>(</a:t>
            </a:r>
            <a:r>
              <a:rPr sz="4400" dirty="0" err="1">
                <a:latin typeface="Courier New"/>
                <a:ea typeface="Courier New"/>
                <a:cs typeface="Courier New"/>
                <a:sym typeface="Courier New"/>
              </a:rPr>
              <a:t>Dnumber</a:t>
            </a:r>
            <a:r>
              <a:rPr sz="4400" dirty="0">
                <a:latin typeface="Courier New"/>
                <a:ea typeface="Courier New"/>
                <a:cs typeface="Courier New"/>
                <a:sym typeface="Courier New"/>
              </a:rPr>
              <a:t> &gt; 0 AND </a:t>
            </a:r>
            <a:r>
              <a:rPr sz="4400" dirty="0" err="1">
                <a:latin typeface="Courier New"/>
                <a:ea typeface="Courier New"/>
                <a:cs typeface="Courier New"/>
                <a:sym typeface="Courier New"/>
              </a:rPr>
              <a:t>Dnumber</a:t>
            </a:r>
            <a:r>
              <a:rPr sz="4400" dirty="0">
                <a:latin typeface="Courier New"/>
                <a:ea typeface="Courier New"/>
                <a:cs typeface="Courier New"/>
                <a:sym typeface="Courier New"/>
              </a:rPr>
              <a:t> &lt; 21)</a:t>
            </a:r>
            <a:r>
              <a:rPr lang="en-US" sz="4400" dirty="0">
                <a:latin typeface="Courier New"/>
                <a:ea typeface="Courier New"/>
                <a:cs typeface="Courier New"/>
                <a:sym typeface="Courier New"/>
              </a:rPr>
              <a:t>,</a:t>
            </a:r>
            <a:endParaRPr sz="4400" dirty="0">
              <a:latin typeface="Courier New"/>
              <a:ea typeface="Courier New"/>
              <a:cs typeface="Courier New"/>
              <a:sym typeface="Courier New"/>
            </a:endParaRPr>
          </a:p>
        </p:txBody>
      </p:sp>
      <p:sp>
        <p:nvSpPr>
          <p:cNvPr id="348"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22</a:t>
            </a:fld>
            <a:endParaRPr/>
          </a:p>
        </p:txBody>
      </p:sp>
      <p:pic>
        <p:nvPicPr>
          <p:cNvPr id="34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8" name="TextBox 7">
            <a:extLst>
              <a:ext uri="{FF2B5EF4-FFF2-40B4-BE49-F238E27FC236}">
                <a16:creationId xmlns:a16="http://schemas.microsoft.com/office/drawing/2014/main" id="{765803A9-5465-40BF-A73B-628AB1DC8A5E}"/>
              </a:ext>
            </a:extLst>
          </p:cNvPr>
          <p:cNvSpPr txBox="1"/>
          <p:nvPr/>
        </p:nvSpPr>
        <p:spPr>
          <a:xfrm>
            <a:off x="1083276" y="9001660"/>
            <a:ext cx="16069962"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0" i="0" dirty="0">
                <a:solidFill>
                  <a:srgbClr val="0000CD"/>
                </a:solidFill>
                <a:effectLst/>
                <a:latin typeface="Consolas" panose="020B0609020204030204" pitchFamily="49" charset="0"/>
              </a:rPr>
              <a:t>CREATE</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TABLE</a:t>
            </a:r>
            <a:r>
              <a:rPr lang="en-US" sz="4000" b="0" i="0" dirty="0">
                <a:solidFill>
                  <a:srgbClr val="000000"/>
                </a:solidFill>
                <a:effectLst/>
                <a:latin typeface="Consolas" panose="020B0609020204030204" pitchFamily="49" charset="0"/>
              </a:rPr>
              <a:t> Persons (</a:t>
            </a:r>
            <a:br>
              <a:rPr lang="en-US" sz="4000" dirty="0"/>
            </a:br>
            <a:r>
              <a:rPr lang="en-US" sz="4000" b="0" i="0" dirty="0">
                <a:solidFill>
                  <a:srgbClr val="000000"/>
                </a:solidFill>
                <a:effectLst/>
                <a:latin typeface="Consolas" panose="020B0609020204030204" pitchFamily="49" charset="0"/>
              </a:rPr>
              <a:t>    ID int </a:t>
            </a:r>
            <a:r>
              <a:rPr lang="en-US" sz="4000" b="0" i="0" dirty="0">
                <a:solidFill>
                  <a:srgbClr val="0000CD"/>
                </a:solidFill>
                <a:effectLst/>
                <a:latin typeface="Consolas" panose="020B0609020204030204" pitchFamily="49" charset="0"/>
              </a:rPr>
              <a:t>NOT</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NULL</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LastName</a:t>
            </a:r>
            <a:r>
              <a:rPr lang="en-US" sz="4000" b="0" i="0" dirty="0">
                <a:solidFill>
                  <a:srgbClr val="000000"/>
                </a:solidFill>
                <a:effectLst/>
                <a:latin typeface="Consolas" panose="020B0609020204030204" pitchFamily="49" charset="0"/>
              </a:rPr>
              <a:t> varchar(</a:t>
            </a:r>
            <a:r>
              <a:rPr lang="en-US" sz="4000" b="0" i="0" dirty="0">
                <a:solidFill>
                  <a:srgbClr val="FF0000"/>
                </a:solidFill>
                <a:effectLst/>
                <a:latin typeface="Consolas" panose="020B0609020204030204" pitchFamily="49" charset="0"/>
              </a:rPr>
              <a:t>255</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NOT</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NULL</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FirstName varchar(</a:t>
            </a:r>
            <a:r>
              <a:rPr lang="en-US" sz="4000" b="0" i="0" dirty="0">
                <a:solidFill>
                  <a:srgbClr val="FF0000"/>
                </a:solidFill>
                <a:effectLst/>
                <a:latin typeface="Consolas" panose="020B0609020204030204" pitchFamily="49" charset="0"/>
              </a:rPr>
              <a:t>255</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Age int </a:t>
            </a:r>
            <a:r>
              <a:rPr lang="en-US" sz="4000" b="0" i="0" dirty="0">
                <a:solidFill>
                  <a:srgbClr val="0000CD"/>
                </a:solidFill>
                <a:effectLst/>
                <a:latin typeface="Consolas" panose="020B0609020204030204" pitchFamily="49" charset="0"/>
              </a:rPr>
              <a:t>CHECK</a:t>
            </a:r>
            <a:r>
              <a:rPr lang="en-US" sz="4000" b="0" i="0" dirty="0">
                <a:solidFill>
                  <a:srgbClr val="000000"/>
                </a:solidFill>
                <a:effectLst/>
                <a:latin typeface="Consolas" panose="020B0609020204030204" pitchFamily="49" charset="0"/>
              </a:rPr>
              <a:t> (Age&gt;=</a:t>
            </a:r>
            <a:r>
              <a:rPr lang="en-US" sz="4000" b="0" i="0" dirty="0">
                <a:solidFill>
                  <a:srgbClr val="FF0000"/>
                </a:solidFill>
                <a:effectLst/>
                <a:latin typeface="Consolas" panose="020B0609020204030204" pitchFamily="49" charset="0"/>
              </a:rPr>
              <a:t>18</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a:t>
            </a:r>
            <a:endParaRPr lang="en-US" sz="4000" dirty="0"/>
          </a:p>
        </p:txBody>
      </p:sp>
      <p:graphicFrame>
        <p:nvGraphicFramePr>
          <p:cNvPr id="4" name="Object 3">
            <a:extLst>
              <a:ext uri="{FF2B5EF4-FFF2-40B4-BE49-F238E27FC236}">
                <a16:creationId xmlns:a16="http://schemas.microsoft.com/office/drawing/2014/main" id="{442A0430-10E8-4E8C-8A3A-638C186906BC}"/>
              </a:ext>
            </a:extLst>
          </p:cNvPr>
          <p:cNvGraphicFramePr>
            <a:graphicFrameLocks noChangeAspect="1"/>
          </p:cNvGraphicFramePr>
          <p:nvPr>
            <p:extLst>
              <p:ext uri="{D42A27DB-BD31-4B8C-83A1-F6EECF244321}">
                <p14:modId xmlns:p14="http://schemas.microsoft.com/office/powerpoint/2010/main" val="4165759344"/>
              </p:ext>
            </p:extLst>
          </p:nvPr>
        </p:nvGraphicFramePr>
        <p:xfrm>
          <a:off x="8499080" y="3642088"/>
          <a:ext cx="14811162" cy="1798514"/>
        </p:xfrm>
        <a:graphic>
          <a:graphicData uri="http://schemas.openxmlformats.org/presentationml/2006/ole">
            <mc:AlternateContent xmlns:mc="http://schemas.openxmlformats.org/markup-compatibility/2006">
              <mc:Choice xmlns:v="urn:schemas-microsoft-com:vml" Requires="v">
                <p:oleObj name="Bitmap Image" r:id="rId3" imgW="6921360" imgH="901800" progId="Paint.Picture">
                  <p:embed/>
                </p:oleObj>
              </mc:Choice>
              <mc:Fallback>
                <p:oleObj name="Bitmap Image" r:id="rId3" imgW="6921360" imgH="901800" progId="Paint.Picture">
                  <p:embed/>
                  <p:pic>
                    <p:nvPicPr>
                      <p:cNvPr id="4" name="Object 3">
                        <a:extLst>
                          <a:ext uri="{FF2B5EF4-FFF2-40B4-BE49-F238E27FC236}">
                            <a16:creationId xmlns:a16="http://schemas.microsoft.com/office/drawing/2014/main" id="{442A0430-10E8-4E8C-8A3A-638C186906BC}"/>
                          </a:ext>
                        </a:extLst>
                      </p:cNvPr>
                      <p:cNvPicPr/>
                      <p:nvPr/>
                    </p:nvPicPr>
                    <p:blipFill>
                      <a:blip r:embed="rId4"/>
                      <a:stretch>
                        <a:fillRect/>
                      </a:stretch>
                    </p:blipFill>
                    <p:spPr>
                      <a:xfrm>
                        <a:off x="8499080" y="3642088"/>
                        <a:ext cx="14811162" cy="1798514"/>
                      </a:xfrm>
                      <a:prstGeom prst="rect">
                        <a:avLst/>
                      </a:prstGeom>
                    </p:spPr>
                  </p:pic>
                </p:oleObj>
              </mc:Fallback>
            </mc:AlternateContent>
          </a:graphicData>
        </a:graphic>
      </p:graphicFrame>
    </p:spTree>
    <p:extLst>
      <p:ext uri="{BB962C8B-B14F-4D97-AF65-F5344CB8AC3E}">
        <p14:creationId xmlns:p14="http://schemas.microsoft.com/office/powerpoint/2010/main" val="168097185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52" name="Specifying Constraints on Tuples Using CHECK"/>
          <p:cNvSpPr txBox="1">
            <a:spLocks noGrp="1"/>
          </p:cNvSpPr>
          <p:nvPr>
            <p:ph type="title"/>
          </p:nvPr>
        </p:nvSpPr>
        <p:spPr>
          <a:prstGeom prst="rect">
            <a:avLst/>
          </a:prstGeom>
        </p:spPr>
        <p:txBody>
          <a:bodyPr lIns="76200" tIns="76200" rIns="76200" bIns="76200"/>
          <a:lstStyle/>
          <a:p>
            <a:r>
              <a:t>Specifying Constraints on Tuples Using CHECK</a:t>
            </a:r>
          </a:p>
        </p:txBody>
      </p:sp>
      <p:sp>
        <p:nvSpPr>
          <p:cNvPr id="353" name="CHECK clauses at the end of a CREATE TABLE statement…"/>
          <p:cNvSpPr txBox="1">
            <a:spLocks noGrp="1"/>
          </p:cNvSpPr>
          <p:nvPr>
            <p:ph type="body" idx="1"/>
          </p:nvPr>
        </p:nvSpPr>
        <p:spPr>
          <a:prstGeom prst="rect">
            <a:avLst/>
          </a:prstGeom>
        </p:spPr>
        <p:txBody>
          <a:bodyPr lIns="76200" tIns="76200" rIns="76200" bIns="76200"/>
          <a:lstStyle/>
          <a:p>
            <a:pPr>
              <a:spcBef>
                <a:spcPts val="1500"/>
              </a:spcBef>
            </a:pPr>
            <a:r>
              <a:rPr b="1" dirty="0">
                <a:latin typeface="Courier New"/>
                <a:ea typeface="Courier New"/>
                <a:cs typeface="Courier New"/>
                <a:sym typeface="Courier New"/>
              </a:rPr>
              <a:t>CHECK</a:t>
            </a:r>
            <a:r>
              <a:rPr dirty="0">
                <a:latin typeface="Courier New"/>
                <a:ea typeface="Courier New"/>
                <a:cs typeface="Courier New"/>
                <a:sym typeface="Courier New"/>
              </a:rPr>
              <a:t> </a:t>
            </a:r>
            <a:r>
              <a:rPr dirty="0"/>
              <a:t>clauses at the end of a </a:t>
            </a:r>
            <a:r>
              <a:rPr b="1" dirty="0">
                <a:latin typeface="Courier New"/>
                <a:ea typeface="Courier New"/>
                <a:cs typeface="Courier New"/>
                <a:sym typeface="Courier New"/>
              </a:rPr>
              <a:t>CREATE TABLE</a:t>
            </a:r>
            <a:r>
              <a:rPr dirty="0"/>
              <a:t> statement</a:t>
            </a:r>
          </a:p>
          <a:p>
            <a:pPr marL="1625600" lvl="1" indent="-1016000">
              <a:spcBef>
                <a:spcPts val="1300"/>
              </a:spcBef>
              <a:defRPr sz="6400"/>
            </a:pPr>
            <a:r>
              <a:rPr dirty="0"/>
              <a:t>Apply to each tuple individually</a:t>
            </a:r>
          </a:p>
          <a:p>
            <a:pPr marL="1625600" lvl="1" indent="-1016000">
              <a:spcBef>
                <a:spcPts val="1300"/>
              </a:spcBef>
              <a:defRPr sz="6400" b="1"/>
            </a:pPr>
            <a:r>
              <a:rPr dirty="0">
                <a:latin typeface="Courier New"/>
                <a:ea typeface="Courier New"/>
                <a:cs typeface="Courier New"/>
                <a:sym typeface="Courier New"/>
              </a:rPr>
              <a:t>CHECK (</a:t>
            </a:r>
            <a:r>
              <a:rPr dirty="0" err="1">
                <a:latin typeface="Courier New"/>
                <a:ea typeface="Courier New"/>
                <a:cs typeface="Courier New"/>
                <a:sym typeface="Courier New"/>
              </a:rPr>
              <a:t>Dept_create_date</a:t>
            </a:r>
            <a:r>
              <a:rPr dirty="0">
                <a:latin typeface="Courier New"/>
                <a:ea typeface="Courier New"/>
                <a:cs typeface="Courier New"/>
                <a:sym typeface="Courier New"/>
              </a:rPr>
              <a:t> &lt;= </a:t>
            </a:r>
            <a:r>
              <a:rPr dirty="0" err="1">
                <a:latin typeface="Courier New"/>
                <a:ea typeface="Courier New"/>
                <a:cs typeface="Courier New"/>
                <a:sym typeface="Courier New"/>
              </a:rPr>
              <a:t>Mgr_start_date</a:t>
            </a:r>
            <a:r>
              <a:rPr dirty="0">
                <a:latin typeface="Courier New"/>
                <a:ea typeface="Courier New"/>
                <a:cs typeface="Courier New"/>
                <a:sym typeface="Courier New"/>
              </a:rPr>
              <a:t>);</a:t>
            </a:r>
          </a:p>
        </p:txBody>
      </p:sp>
      <p:sp>
        <p:nvSpPr>
          <p:cNvPr id="35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23</a:t>
            </a:fld>
            <a:endParaRPr/>
          </a:p>
        </p:txBody>
      </p:sp>
      <p:pic>
        <p:nvPicPr>
          <p:cNvPr id="35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4" name="Object 3">
            <a:extLst>
              <a:ext uri="{FF2B5EF4-FFF2-40B4-BE49-F238E27FC236}">
                <a16:creationId xmlns:a16="http://schemas.microsoft.com/office/drawing/2014/main" id="{E92BF4DA-CF27-47EB-BF98-65DE0BA4162D}"/>
              </a:ext>
            </a:extLst>
          </p:cNvPr>
          <p:cNvGraphicFramePr>
            <a:graphicFrameLocks noChangeAspect="1"/>
          </p:cNvGraphicFramePr>
          <p:nvPr>
            <p:extLst>
              <p:ext uri="{D42A27DB-BD31-4B8C-83A1-F6EECF244321}">
                <p14:modId xmlns:p14="http://schemas.microsoft.com/office/powerpoint/2010/main" val="3649994022"/>
              </p:ext>
            </p:extLst>
          </p:nvPr>
        </p:nvGraphicFramePr>
        <p:xfrm>
          <a:off x="2261458" y="5911100"/>
          <a:ext cx="16026542" cy="6429729"/>
        </p:xfrm>
        <a:graphic>
          <a:graphicData uri="http://schemas.openxmlformats.org/presentationml/2006/ole">
            <mc:AlternateContent xmlns:mc="http://schemas.openxmlformats.org/markup-compatibility/2006">
              <mc:Choice xmlns:v="urn:schemas-microsoft-com:vml" Requires="v">
                <p:oleObj name="Bitmap Image" r:id="rId3" imgW="7454880" imgH="2990880" progId="Paint.Picture">
                  <p:embed/>
                </p:oleObj>
              </mc:Choice>
              <mc:Fallback>
                <p:oleObj name="Bitmap Image" r:id="rId3" imgW="7454880" imgH="2990880" progId="Paint.Picture">
                  <p:embed/>
                  <p:pic>
                    <p:nvPicPr>
                      <p:cNvPr id="0" name=""/>
                      <p:cNvPicPr/>
                      <p:nvPr/>
                    </p:nvPicPr>
                    <p:blipFill>
                      <a:blip r:embed="rId4"/>
                      <a:stretch>
                        <a:fillRect/>
                      </a:stretch>
                    </p:blipFill>
                    <p:spPr>
                      <a:xfrm>
                        <a:off x="2261458" y="5911100"/>
                        <a:ext cx="16026542" cy="6429729"/>
                      </a:xfrm>
                      <a:prstGeom prst="rect">
                        <a:avLst/>
                      </a:prstGeom>
                    </p:spPr>
                  </p:pic>
                </p:oleObj>
              </mc:Fallback>
            </mc:AlternateContent>
          </a:graphicData>
        </a:graphic>
      </p:graphicFrame>
    </p:spTree>
    <p:extLst>
      <p:ext uri="{BB962C8B-B14F-4D97-AF65-F5344CB8AC3E}">
        <p14:creationId xmlns:p14="http://schemas.microsoft.com/office/powerpoint/2010/main" val="342603042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52" name="Specifying Constraints on Tuples Using CHECK"/>
          <p:cNvSpPr txBox="1">
            <a:spLocks noGrp="1"/>
          </p:cNvSpPr>
          <p:nvPr>
            <p:ph type="title"/>
          </p:nvPr>
        </p:nvSpPr>
        <p:spPr>
          <a:prstGeom prst="rect">
            <a:avLst/>
          </a:prstGeom>
        </p:spPr>
        <p:txBody>
          <a:bodyPr lIns="76200" tIns="76200" rIns="76200" bIns="76200"/>
          <a:lstStyle/>
          <a:p>
            <a:r>
              <a:rPr lang="en-US" dirty="0"/>
              <a:t>Another Example</a:t>
            </a:r>
            <a:endParaRPr dirty="0"/>
          </a:p>
        </p:txBody>
      </p:sp>
      <p:sp>
        <p:nvSpPr>
          <p:cNvPr id="353" name="CHECK clauses at the end of a CREATE TABLE statement…"/>
          <p:cNvSpPr txBox="1">
            <a:spLocks noGrp="1"/>
          </p:cNvSpPr>
          <p:nvPr>
            <p:ph type="body" idx="1"/>
          </p:nvPr>
        </p:nvSpPr>
        <p:spPr>
          <a:prstGeom prst="rect">
            <a:avLst/>
          </a:prstGeom>
        </p:spPr>
        <p:txBody>
          <a:bodyPr lIns="76200" tIns="76200" rIns="76200" bIns="76200"/>
          <a:lstStyle/>
          <a:p>
            <a:pPr>
              <a:spcBef>
                <a:spcPts val="1500"/>
              </a:spcBef>
            </a:pPr>
            <a:r>
              <a:rPr b="1" dirty="0">
                <a:latin typeface="Courier New"/>
                <a:ea typeface="Courier New"/>
                <a:cs typeface="Courier New"/>
                <a:sym typeface="Courier New"/>
              </a:rPr>
              <a:t>CHECK</a:t>
            </a:r>
            <a:r>
              <a:rPr dirty="0">
                <a:latin typeface="Courier New"/>
                <a:ea typeface="Courier New"/>
                <a:cs typeface="Courier New"/>
                <a:sym typeface="Courier New"/>
              </a:rPr>
              <a:t> </a:t>
            </a:r>
            <a:r>
              <a:rPr dirty="0"/>
              <a:t>clauses at the end of a </a:t>
            </a:r>
            <a:r>
              <a:rPr b="1" dirty="0">
                <a:latin typeface="Courier New"/>
                <a:ea typeface="Courier New"/>
                <a:cs typeface="Courier New"/>
                <a:sym typeface="Courier New"/>
              </a:rPr>
              <a:t>CREATE TABLE</a:t>
            </a:r>
            <a:r>
              <a:rPr dirty="0"/>
              <a:t> statement</a:t>
            </a:r>
          </a:p>
        </p:txBody>
      </p:sp>
      <p:sp>
        <p:nvSpPr>
          <p:cNvPr id="35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24</a:t>
            </a:fld>
            <a:endParaRPr/>
          </a:p>
        </p:txBody>
      </p:sp>
      <p:pic>
        <p:nvPicPr>
          <p:cNvPr id="35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7" name="TextBox 6">
            <a:extLst>
              <a:ext uri="{FF2B5EF4-FFF2-40B4-BE49-F238E27FC236}">
                <a16:creationId xmlns:a16="http://schemas.microsoft.com/office/drawing/2014/main" id="{4FEAA63C-0FDE-4D33-8559-3CDA269F841F}"/>
              </a:ext>
            </a:extLst>
          </p:cNvPr>
          <p:cNvSpPr txBox="1"/>
          <p:nvPr/>
        </p:nvSpPr>
        <p:spPr>
          <a:xfrm>
            <a:off x="1767417" y="4034900"/>
            <a:ext cx="21008891" cy="994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0" i="0" dirty="0">
                <a:solidFill>
                  <a:srgbClr val="0000CD"/>
                </a:solidFill>
                <a:effectLst/>
                <a:latin typeface="Consolas" panose="020B0609020204030204" pitchFamily="49" charset="0"/>
              </a:rPr>
              <a:t>CREATE</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TABLE</a:t>
            </a:r>
            <a:r>
              <a:rPr lang="en-US" sz="4000" b="0" i="0" dirty="0">
                <a:solidFill>
                  <a:srgbClr val="000000"/>
                </a:solidFill>
                <a:effectLst/>
                <a:latin typeface="Consolas" panose="020B0609020204030204" pitchFamily="49" charset="0"/>
              </a:rPr>
              <a:t> Persons (</a:t>
            </a:r>
            <a:br>
              <a:rPr lang="en-US" sz="4000" dirty="0"/>
            </a:br>
            <a:r>
              <a:rPr lang="en-US" sz="4000" b="0" i="0" dirty="0">
                <a:solidFill>
                  <a:srgbClr val="000000"/>
                </a:solidFill>
                <a:effectLst/>
                <a:latin typeface="Consolas" panose="020B0609020204030204" pitchFamily="49" charset="0"/>
              </a:rPr>
              <a:t>    ID int </a:t>
            </a:r>
            <a:r>
              <a:rPr lang="en-US" sz="4000" b="0" i="0" dirty="0">
                <a:solidFill>
                  <a:srgbClr val="0000CD"/>
                </a:solidFill>
                <a:effectLst/>
                <a:latin typeface="Consolas" panose="020B0609020204030204" pitchFamily="49" charset="0"/>
              </a:rPr>
              <a:t>NOT</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NULL</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LastName</a:t>
            </a:r>
            <a:r>
              <a:rPr lang="en-US" sz="4000" b="0" i="0" dirty="0">
                <a:solidFill>
                  <a:srgbClr val="000000"/>
                </a:solidFill>
                <a:effectLst/>
                <a:latin typeface="Consolas" panose="020B0609020204030204" pitchFamily="49" charset="0"/>
              </a:rPr>
              <a:t> varchar(</a:t>
            </a:r>
            <a:r>
              <a:rPr lang="en-US" sz="4000" b="0" i="0" dirty="0">
                <a:solidFill>
                  <a:srgbClr val="FF0000"/>
                </a:solidFill>
                <a:effectLst/>
                <a:latin typeface="Consolas" panose="020B0609020204030204" pitchFamily="49" charset="0"/>
              </a:rPr>
              <a:t>255</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NOT</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NULL</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FirstName varchar(</a:t>
            </a:r>
            <a:r>
              <a:rPr lang="en-US" sz="4000" b="0" i="0" dirty="0">
                <a:solidFill>
                  <a:srgbClr val="FF0000"/>
                </a:solidFill>
                <a:effectLst/>
                <a:latin typeface="Consolas" panose="020B0609020204030204" pitchFamily="49" charset="0"/>
              </a:rPr>
              <a:t>255</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Age int,</a:t>
            </a:r>
            <a:br>
              <a:rPr lang="en-US" sz="4000" dirty="0"/>
            </a:br>
            <a:r>
              <a:rPr lang="en-US" sz="4000" b="0" i="0" dirty="0">
                <a:solidFill>
                  <a:srgbClr val="000000"/>
                </a:solidFill>
                <a:effectLst/>
                <a:latin typeface="Consolas" panose="020B0609020204030204" pitchFamily="49" charset="0"/>
              </a:rPr>
              <a:t>    City varchar(</a:t>
            </a:r>
            <a:r>
              <a:rPr lang="en-US" sz="4000" b="0" i="0" dirty="0">
                <a:solidFill>
                  <a:srgbClr val="FF0000"/>
                </a:solidFill>
                <a:effectLst/>
                <a:latin typeface="Consolas" panose="020B0609020204030204" pitchFamily="49" charset="0"/>
              </a:rPr>
              <a:t>255</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CONSTRAINT</a:t>
            </a: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CHK_Person</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CHECK</a:t>
            </a:r>
            <a:r>
              <a:rPr lang="en-US" sz="4000" b="0" i="0" dirty="0">
                <a:solidFill>
                  <a:srgbClr val="000000"/>
                </a:solidFill>
                <a:effectLst/>
                <a:latin typeface="Consolas" panose="020B0609020204030204" pitchFamily="49" charset="0"/>
              </a:rPr>
              <a:t> (Age&gt;=</a:t>
            </a:r>
            <a:r>
              <a:rPr lang="en-US" sz="4000" b="0" i="0" dirty="0">
                <a:solidFill>
                  <a:srgbClr val="FF0000"/>
                </a:solidFill>
                <a:effectLst/>
                <a:latin typeface="Consolas" panose="020B0609020204030204" pitchFamily="49" charset="0"/>
              </a:rPr>
              <a:t>18</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AND</a:t>
            </a:r>
            <a:r>
              <a:rPr lang="en-US" sz="4000" b="0" i="0" dirty="0">
                <a:solidFill>
                  <a:srgbClr val="000000"/>
                </a:solidFill>
                <a:effectLst/>
                <a:latin typeface="Consolas" panose="020B0609020204030204" pitchFamily="49" charset="0"/>
              </a:rPr>
              <a:t> City=</a:t>
            </a:r>
            <a:r>
              <a:rPr lang="en-US" sz="4000" b="0" i="0" dirty="0">
                <a:solidFill>
                  <a:srgbClr val="A52A2A"/>
                </a:solidFill>
                <a:effectLst/>
                <a:latin typeface="Consolas" panose="020B0609020204030204" pitchFamily="49" charset="0"/>
              </a:rPr>
              <a:t>'</a:t>
            </a:r>
            <a:r>
              <a:rPr lang="en-US" sz="4000" b="0" i="0" dirty="0" err="1">
                <a:solidFill>
                  <a:srgbClr val="A52A2A"/>
                </a:solidFill>
                <a:effectLst/>
                <a:latin typeface="Consolas" panose="020B0609020204030204" pitchFamily="49" charset="0"/>
              </a:rPr>
              <a:t>Sandnes</a:t>
            </a:r>
            <a:r>
              <a:rPr lang="en-US" sz="4000" b="0" i="0" dirty="0">
                <a:solidFill>
                  <a:srgbClr val="A52A2A"/>
                </a:solidFill>
                <a:effectLst/>
                <a:latin typeface="Consolas" panose="020B0609020204030204" pitchFamily="49" charset="0"/>
              </a:rPr>
              <a:t>'</a:t>
            </a:r>
            <a:r>
              <a:rPr lang="en-US" sz="4000" b="0" i="0" dirty="0">
                <a:solidFill>
                  <a:srgbClr val="000000"/>
                </a:solidFill>
                <a:effectLst/>
                <a:latin typeface="Consolas" panose="020B0609020204030204" pitchFamily="49" charset="0"/>
              </a:rPr>
              <a:t>)</a:t>
            </a:r>
            <a:br>
              <a:rPr lang="en-US" sz="4000" dirty="0"/>
            </a:br>
            <a:r>
              <a:rPr lang="en-US" sz="4000" b="0" i="0" dirty="0">
                <a:solidFill>
                  <a:srgbClr val="000000"/>
                </a:solidFill>
                <a:effectLst/>
                <a:latin typeface="Consolas" panose="020B0609020204030204" pitchFamily="49" charset="0"/>
              </a:rPr>
              <a:t>);</a:t>
            </a:r>
          </a:p>
          <a:p>
            <a:pPr algn="l"/>
            <a:endParaRPr lang="en-US" sz="4000" b="0" i="0" dirty="0">
              <a:solidFill>
                <a:srgbClr val="000000"/>
              </a:solidFill>
              <a:effectLst/>
              <a:latin typeface="Consolas" panose="020B0609020204030204" pitchFamily="49" charset="0"/>
            </a:endParaRPr>
          </a:p>
          <a:p>
            <a:pPr algn="l"/>
            <a:r>
              <a:rPr lang="en-US" sz="4000" b="0" i="0" dirty="0">
                <a:solidFill>
                  <a:srgbClr val="FF0000"/>
                </a:solidFill>
                <a:effectLst/>
                <a:latin typeface="Consolas" panose="020B0609020204030204" pitchFamily="49" charset="0"/>
              </a:rPr>
              <a:t>Is the Above constraint equivalent to the following two constraints?</a:t>
            </a:r>
          </a:p>
          <a:p>
            <a:pPr algn="l"/>
            <a:r>
              <a:rPr lang="en-US" sz="4000" dirty="0">
                <a:solidFill>
                  <a:srgbClr val="0000CD"/>
                </a:solidFill>
                <a:latin typeface="Consolas" panose="020B0609020204030204" pitchFamily="49" charset="0"/>
              </a:rPr>
              <a:t>    </a:t>
            </a:r>
            <a:r>
              <a:rPr lang="en-US" sz="4000" b="0" i="0" dirty="0">
                <a:solidFill>
                  <a:srgbClr val="0000CD"/>
                </a:solidFill>
                <a:effectLst/>
                <a:latin typeface="Consolas" panose="020B0609020204030204" pitchFamily="49" charset="0"/>
              </a:rPr>
              <a:t>CONSTRAINT</a:t>
            </a: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CHK_</a:t>
            </a:r>
            <a:r>
              <a:rPr lang="en-US" sz="4000" dirty="0" err="1">
                <a:latin typeface="Consolas" panose="020B0609020204030204" pitchFamily="49" charset="0"/>
              </a:rPr>
              <a:t>Age</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CHECK</a:t>
            </a:r>
            <a:r>
              <a:rPr lang="en-US" sz="4000" b="0" i="0" dirty="0">
                <a:solidFill>
                  <a:srgbClr val="000000"/>
                </a:solidFill>
                <a:effectLst/>
                <a:latin typeface="Consolas" panose="020B0609020204030204" pitchFamily="49" charset="0"/>
              </a:rPr>
              <a:t> (Age&gt;=</a:t>
            </a:r>
            <a:r>
              <a:rPr lang="en-US" sz="4000" b="0" i="0" dirty="0">
                <a:solidFill>
                  <a:srgbClr val="FF0000"/>
                </a:solidFill>
                <a:effectLst/>
                <a:latin typeface="Consolas" panose="020B0609020204030204" pitchFamily="49" charset="0"/>
              </a:rPr>
              <a:t>18),</a:t>
            </a:r>
          </a:p>
          <a:p>
            <a:pPr algn="l"/>
            <a:r>
              <a:rPr lang="en-US" sz="4000" dirty="0">
                <a:solidFill>
                  <a:srgbClr val="FF0000"/>
                </a:solidFill>
                <a:latin typeface="Consolas" panose="020B0609020204030204" pitchFamily="49" charset="0"/>
              </a:rPr>
              <a:t>    </a:t>
            </a:r>
            <a:r>
              <a:rPr lang="en-US" sz="4000" b="0" i="0" dirty="0">
                <a:solidFill>
                  <a:srgbClr val="0000CD"/>
                </a:solidFill>
                <a:effectLst/>
                <a:latin typeface="Consolas" panose="020B0609020204030204" pitchFamily="49" charset="0"/>
              </a:rPr>
              <a:t>CONSTRAINT</a:t>
            </a: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CHK_</a:t>
            </a:r>
            <a:r>
              <a:rPr lang="en-US" sz="4000" dirty="0" err="1">
                <a:latin typeface="Consolas" panose="020B0609020204030204" pitchFamily="49" charset="0"/>
              </a:rPr>
              <a:t>City</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CHECK</a:t>
            </a:r>
            <a:r>
              <a:rPr lang="en-US" sz="4000" b="0" i="0" dirty="0">
                <a:solidFill>
                  <a:srgbClr val="000000"/>
                </a:solidFill>
                <a:effectLst/>
                <a:latin typeface="Consolas" panose="020B0609020204030204" pitchFamily="49" charset="0"/>
              </a:rPr>
              <a:t> (City=</a:t>
            </a:r>
            <a:r>
              <a:rPr lang="en-US" sz="4000" b="0" i="0" dirty="0">
                <a:solidFill>
                  <a:srgbClr val="A52A2A"/>
                </a:solidFill>
                <a:effectLst/>
                <a:latin typeface="Consolas" panose="020B0609020204030204" pitchFamily="49" charset="0"/>
              </a:rPr>
              <a:t>'</a:t>
            </a:r>
            <a:r>
              <a:rPr lang="en-US" sz="4000" b="0" i="0" dirty="0" err="1">
                <a:solidFill>
                  <a:srgbClr val="A52A2A"/>
                </a:solidFill>
                <a:effectLst/>
                <a:latin typeface="Consolas" panose="020B0609020204030204" pitchFamily="49" charset="0"/>
              </a:rPr>
              <a:t>Sandnes</a:t>
            </a:r>
            <a:r>
              <a:rPr lang="en-US" sz="4000" b="0" i="0" dirty="0">
                <a:solidFill>
                  <a:srgbClr val="A52A2A"/>
                </a:solidFill>
                <a:effectLst/>
                <a:latin typeface="Consolas" panose="020B0609020204030204" pitchFamily="49" charset="0"/>
              </a:rPr>
              <a:t>’</a:t>
            </a:r>
            <a:r>
              <a:rPr lang="en-US" sz="4000" b="0" i="0" dirty="0">
                <a:solidFill>
                  <a:srgbClr val="000000"/>
                </a:solidFill>
                <a:effectLst/>
                <a:latin typeface="Consolas" panose="020B0609020204030204" pitchFamily="49" charset="0"/>
              </a:rPr>
              <a:t>)</a:t>
            </a:r>
            <a:br>
              <a:rPr lang="en-US" sz="4000" dirty="0"/>
            </a:br>
            <a:endParaRPr lang="en-US" sz="4000" dirty="0">
              <a:solidFill>
                <a:srgbClr val="FF0000"/>
              </a:solidFill>
              <a:latin typeface="Consolas" panose="020B0609020204030204" pitchFamily="49" charset="0"/>
            </a:endParaRPr>
          </a:p>
          <a:p>
            <a:pPr algn="l"/>
            <a:r>
              <a:rPr lang="en-US" sz="4000" b="0" i="0" dirty="0">
                <a:solidFill>
                  <a:srgbClr val="000000"/>
                </a:solidFill>
                <a:effectLst/>
                <a:latin typeface="Consolas" panose="020B0609020204030204" pitchFamily="49" charset="0"/>
              </a:rPr>
              <a:t> </a:t>
            </a:r>
            <a:br>
              <a:rPr lang="en-US" sz="4000" dirty="0"/>
            </a:br>
            <a:endParaRPr lang="en-US" sz="4000" dirty="0">
              <a:latin typeface="Consolas" panose="020B0609020204030204" pitchFamily="49" charset="0"/>
            </a:endParaRPr>
          </a:p>
          <a:p>
            <a:pPr algn="l"/>
            <a:endParaRPr lang="en-US" sz="4000" dirty="0"/>
          </a:p>
        </p:txBody>
      </p:sp>
      <p:cxnSp>
        <p:nvCxnSpPr>
          <p:cNvPr id="3" name="Straight Arrow Connector 2">
            <a:extLst>
              <a:ext uri="{FF2B5EF4-FFF2-40B4-BE49-F238E27FC236}">
                <a16:creationId xmlns:a16="http://schemas.microsoft.com/office/drawing/2014/main" id="{96B20588-B434-463A-B415-07BEAB1AE042}"/>
              </a:ext>
            </a:extLst>
          </p:cNvPr>
          <p:cNvCxnSpPr>
            <a:cxnSpLocks/>
          </p:cNvCxnSpPr>
          <p:nvPr/>
        </p:nvCxnSpPr>
        <p:spPr>
          <a:xfrm flipV="1">
            <a:off x="4374292" y="8526162"/>
            <a:ext cx="1754659" cy="1084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967036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67" name="Specifying Key and Referential Integrity Constraints"/>
          <p:cNvSpPr txBox="1">
            <a:spLocks noGrp="1"/>
          </p:cNvSpPr>
          <p:nvPr>
            <p:ph type="title"/>
          </p:nvPr>
        </p:nvSpPr>
        <p:spPr>
          <a:prstGeom prst="rect">
            <a:avLst/>
          </a:prstGeom>
        </p:spPr>
        <p:txBody>
          <a:bodyPr lIns="76200" tIns="76200" rIns="76200" bIns="76200"/>
          <a:lstStyle/>
          <a:p>
            <a:r>
              <a:rPr dirty="0"/>
              <a:t>Specifying Key Integrity Constraints</a:t>
            </a:r>
          </a:p>
        </p:txBody>
      </p:sp>
      <p:sp>
        <p:nvSpPr>
          <p:cNvPr id="368" name="PRIMARY KEY clause…"/>
          <p:cNvSpPr txBox="1">
            <a:spLocks noGrp="1"/>
          </p:cNvSpPr>
          <p:nvPr>
            <p:ph type="body" idx="1"/>
          </p:nvPr>
        </p:nvSpPr>
        <p:spPr>
          <a:xfrm>
            <a:off x="573858" y="1832552"/>
            <a:ext cx="22860000" cy="10108408"/>
          </a:xfrm>
          <a:prstGeom prst="rect">
            <a:avLst/>
          </a:prstGeom>
        </p:spPr>
        <p:txBody>
          <a:bodyPr lIns="76200" tIns="76200" rIns="76200" bIns="76200"/>
          <a:lstStyle/>
          <a:p>
            <a:pPr>
              <a:spcBef>
                <a:spcPts val="1500"/>
              </a:spcBef>
            </a:pPr>
            <a:r>
              <a:rPr sz="4800" b="1" dirty="0">
                <a:latin typeface="Courier New"/>
                <a:ea typeface="Courier New"/>
                <a:cs typeface="Courier New"/>
                <a:sym typeface="Courier New"/>
              </a:rPr>
              <a:t>PRIMARY KEY </a:t>
            </a:r>
            <a:r>
              <a:rPr sz="4800" dirty="0"/>
              <a:t>clause </a:t>
            </a:r>
          </a:p>
          <a:p>
            <a:pPr marL="1625600" lvl="1" indent="-1016000">
              <a:spcBef>
                <a:spcPts val="1300"/>
              </a:spcBef>
              <a:defRPr sz="6400"/>
            </a:pPr>
            <a:r>
              <a:rPr sz="4800" dirty="0"/>
              <a:t>Specifies one or more attributes that make up the primary key of a relation</a:t>
            </a:r>
          </a:p>
          <a:p>
            <a:pPr marL="1625600" lvl="1" indent="-1016000">
              <a:spcBef>
                <a:spcPts val="1300"/>
              </a:spcBef>
              <a:defRPr sz="6400" b="1"/>
            </a:pPr>
            <a:r>
              <a:rPr sz="4800" dirty="0" err="1">
                <a:latin typeface="Courier New"/>
                <a:ea typeface="Courier New"/>
                <a:cs typeface="Courier New"/>
                <a:sym typeface="Courier New"/>
              </a:rPr>
              <a:t>Dnumber</a:t>
            </a:r>
            <a:r>
              <a:rPr sz="4800" dirty="0">
                <a:latin typeface="Courier New"/>
                <a:ea typeface="Courier New"/>
                <a:cs typeface="Courier New"/>
                <a:sym typeface="Courier New"/>
              </a:rPr>
              <a:t> INT PRIMARY KEY</a:t>
            </a:r>
            <a:r>
              <a:rPr lang="en-US" sz="4800" dirty="0">
                <a:latin typeface="Courier New"/>
                <a:ea typeface="Courier New"/>
                <a:cs typeface="Courier New"/>
                <a:sym typeface="Courier New"/>
              </a:rPr>
              <a:t>,</a:t>
            </a:r>
          </a:p>
          <a:p>
            <a:pPr marL="609600" lvl="1" indent="0">
              <a:spcBef>
                <a:spcPts val="1300"/>
              </a:spcBef>
              <a:buNone/>
              <a:defRPr sz="6400" b="1"/>
            </a:pPr>
            <a:r>
              <a:rPr lang="en-US" sz="4800" dirty="0">
                <a:latin typeface="Courier New"/>
                <a:ea typeface="Courier New"/>
                <a:cs typeface="Courier New"/>
                <a:sym typeface="Courier New"/>
              </a:rPr>
              <a:t>Or</a:t>
            </a:r>
          </a:p>
          <a:p>
            <a:pPr marL="609600" lvl="1" indent="0">
              <a:spcBef>
                <a:spcPts val="1300"/>
              </a:spcBef>
              <a:buNone/>
              <a:defRPr sz="6400" b="1"/>
            </a:pPr>
            <a:r>
              <a:rPr lang="en-US" sz="4800" dirty="0">
                <a:latin typeface="Courier New"/>
                <a:ea typeface="Courier New"/>
                <a:cs typeface="Courier New"/>
                <a:sym typeface="Courier New"/>
              </a:rPr>
              <a:t>   </a:t>
            </a:r>
            <a:r>
              <a:rPr lang="en-US" sz="4800" dirty="0" err="1">
                <a:latin typeface="Courier New"/>
                <a:ea typeface="Courier New"/>
                <a:cs typeface="Courier New"/>
                <a:sym typeface="Courier New"/>
              </a:rPr>
              <a:t>Dnumber</a:t>
            </a:r>
            <a:r>
              <a:rPr lang="en-US" sz="4800" dirty="0">
                <a:latin typeface="Courier New"/>
                <a:ea typeface="Courier New"/>
                <a:cs typeface="Courier New"/>
                <a:sym typeface="Courier New"/>
              </a:rPr>
              <a:t>  INT not null,</a:t>
            </a:r>
          </a:p>
          <a:p>
            <a:pPr marL="609600" lvl="1" indent="0">
              <a:spcBef>
                <a:spcPts val="1300"/>
              </a:spcBef>
              <a:buNone/>
              <a:defRPr sz="6400" b="1"/>
            </a:pPr>
            <a:r>
              <a:rPr lang="en-US" sz="4800" dirty="0">
                <a:latin typeface="Courier New"/>
                <a:ea typeface="Courier New"/>
                <a:cs typeface="Courier New"/>
                <a:sym typeface="Courier New"/>
              </a:rPr>
              <a:t>    ….</a:t>
            </a:r>
          </a:p>
          <a:p>
            <a:pPr marL="609600" lvl="1" indent="0">
              <a:spcBef>
                <a:spcPts val="1300"/>
              </a:spcBef>
              <a:buNone/>
              <a:defRPr sz="6400" b="1"/>
            </a:pPr>
            <a:r>
              <a:rPr lang="en-US" sz="4800" dirty="0">
                <a:latin typeface="Courier New"/>
                <a:ea typeface="Courier New"/>
                <a:cs typeface="Courier New"/>
                <a:sym typeface="Courier New"/>
              </a:rPr>
              <a:t>   Primary Key(</a:t>
            </a:r>
            <a:r>
              <a:rPr lang="en-US" sz="4800" dirty="0" err="1">
                <a:latin typeface="Courier New"/>
                <a:ea typeface="Courier New"/>
                <a:cs typeface="Courier New"/>
                <a:sym typeface="Courier New"/>
              </a:rPr>
              <a:t>Dnumber</a:t>
            </a:r>
            <a:r>
              <a:rPr lang="en-US" sz="4800" dirty="0">
                <a:latin typeface="Courier New"/>
                <a:ea typeface="Courier New"/>
                <a:cs typeface="Courier New"/>
                <a:sym typeface="Courier New"/>
              </a:rPr>
              <a:t>),</a:t>
            </a:r>
          </a:p>
          <a:p>
            <a:pPr marL="609600" lvl="1" indent="0">
              <a:spcBef>
                <a:spcPts val="1300"/>
              </a:spcBef>
              <a:buNone/>
              <a:defRPr sz="6400" b="1"/>
            </a:pPr>
            <a:endParaRPr sz="4800" dirty="0">
              <a:latin typeface="Courier New"/>
              <a:ea typeface="Courier New"/>
              <a:cs typeface="Courier New"/>
              <a:sym typeface="Courier New"/>
            </a:endParaRPr>
          </a:p>
          <a:p>
            <a:pPr>
              <a:spcBef>
                <a:spcPts val="1500"/>
              </a:spcBef>
            </a:pPr>
            <a:r>
              <a:rPr sz="4800" b="1" dirty="0">
                <a:latin typeface="Courier New"/>
                <a:ea typeface="Courier New"/>
                <a:cs typeface="Courier New"/>
                <a:sym typeface="Courier New"/>
              </a:rPr>
              <a:t>UNIQUE</a:t>
            </a:r>
            <a:r>
              <a:rPr sz="4800" dirty="0">
                <a:latin typeface="Courier New"/>
                <a:ea typeface="Courier New"/>
                <a:cs typeface="Courier New"/>
                <a:sym typeface="Courier New"/>
              </a:rPr>
              <a:t> </a:t>
            </a:r>
            <a:r>
              <a:rPr sz="4800" dirty="0"/>
              <a:t>clause </a:t>
            </a:r>
          </a:p>
          <a:p>
            <a:pPr marL="1625600" lvl="1" indent="-1016000">
              <a:spcBef>
                <a:spcPts val="1300"/>
              </a:spcBef>
              <a:defRPr sz="6400"/>
            </a:pPr>
            <a:r>
              <a:rPr sz="4800" dirty="0"/>
              <a:t>Specifies alternate (secondary) keys</a:t>
            </a:r>
          </a:p>
          <a:p>
            <a:pPr marL="1625600" lvl="1" indent="-1016000">
              <a:spcBef>
                <a:spcPts val="1300"/>
              </a:spcBef>
              <a:defRPr sz="6400" b="1"/>
            </a:pPr>
            <a:r>
              <a:rPr sz="4800" dirty="0" err="1">
                <a:latin typeface="Courier New"/>
                <a:ea typeface="Courier New"/>
                <a:cs typeface="Courier New"/>
                <a:sym typeface="Courier New"/>
              </a:rPr>
              <a:t>Dname</a:t>
            </a:r>
            <a:r>
              <a:rPr sz="4800" dirty="0">
                <a:latin typeface="Courier New"/>
                <a:ea typeface="Courier New"/>
                <a:cs typeface="Courier New"/>
                <a:sym typeface="Courier New"/>
              </a:rPr>
              <a:t> VARCHAR(15) UNIQUE;</a:t>
            </a:r>
          </a:p>
        </p:txBody>
      </p:sp>
      <p:sp>
        <p:nvSpPr>
          <p:cNvPr id="369"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25</a:t>
            </a:fld>
            <a:endParaRPr/>
          </a:p>
        </p:txBody>
      </p:sp>
      <p:pic>
        <p:nvPicPr>
          <p:cNvPr id="370"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73" name="Specifying Key and Referential Integrity Constraints"/>
          <p:cNvSpPr txBox="1">
            <a:spLocks noGrp="1"/>
          </p:cNvSpPr>
          <p:nvPr>
            <p:ph type="title"/>
          </p:nvPr>
        </p:nvSpPr>
        <p:spPr>
          <a:prstGeom prst="rect">
            <a:avLst/>
          </a:prstGeom>
        </p:spPr>
        <p:txBody>
          <a:bodyPr lIns="76200" tIns="76200" rIns="76200" bIns="76200"/>
          <a:lstStyle/>
          <a:p>
            <a:r>
              <a:t>Specifying Key and Referential Integrity Constraints</a:t>
            </a:r>
          </a:p>
        </p:txBody>
      </p:sp>
      <p:sp>
        <p:nvSpPr>
          <p:cNvPr id="374" name="FOREIGN KEY clause…"/>
          <p:cNvSpPr txBox="1">
            <a:spLocks noGrp="1"/>
          </p:cNvSpPr>
          <p:nvPr>
            <p:ph type="body" idx="1"/>
          </p:nvPr>
        </p:nvSpPr>
        <p:spPr>
          <a:xfrm>
            <a:off x="646656" y="2080651"/>
            <a:ext cx="12229085" cy="10108408"/>
          </a:xfrm>
          <a:prstGeom prst="rect">
            <a:avLst/>
          </a:prstGeom>
        </p:spPr>
        <p:txBody>
          <a:bodyPr lIns="76200" tIns="76200" rIns="76200" bIns="76200"/>
          <a:lstStyle/>
          <a:p>
            <a:pPr>
              <a:spcBef>
                <a:spcPts val="1500"/>
              </a:spcBef>
            </a:pPr>
            <a:r>
              <a:rPr sz="4000" b="1" dirty="0">
                <a:latin typeface="Courier New"/>
                <a:ea typeface="Courier New"/>
                <a:cs typeface="Courier New"/>
                <a:sym typeface="Courier New"/>
              </a:rPr>
              <a:t>FOREIGN</a:t>
            </a:r>
            <a:r>
              <a:rPr sz="4000" b="1" dirty="0"/>
              <a:t> </a:t>
            </a:r>
            <a:r>
              <a:rPr sz="4000" b="1" dirty="0">
                <a:latin typeface="Courier New"/>
                <a:ea typeface="Courier New"/>
                <a:cs typeface="Courier New"/>
                <a:sym typeface="Courier New"/>
              </a:rPr>
              <a:t>KEY</a:t>
            </a:r>
            <a:r>
              <a:rPr sz="4000" b="1" dirty="0"/>
              <a:t> </a:t>
            </a:r>
            <a:r>
              <a:rPr sz="4000" dirty="0"/>
              <a:t>clause</a:t>
            </a:r>
          </a:p>
          <a:p>
            <a:pPr marL="1625600" lvl="1" indent="-1016000">
              <a:spcBef>
                <a:spcPts val="1300"/>
              </a:spcBef>
              <a:defRPr sz="6400"/>
            </a:pPr>
            <a:r>
              <a:rPr sz="4000" dirty="0"/>
              <a:t>Default operation: reject update on violation</a:t>
            </a:r>
          </a:p>
          <a:p>
            <a:pPr marL="1625600" lvl="1" indent="-1016000">
              <a:spcBef>
                <a:spcPts val="1300"/>
              </a:spcBef>
              <a:defRPr sz="6400"/>
            </a:pPr>
            <a:r>
              <a:rPr sz="4000" dirty="0"/>
              <a:t>Attach </a:t>
            </a:r>
            <a:r>
              <a:rPr sz="4000" b="1" dirty="0"/>
              <a:t>referential triggered action </a:t>
            </a:r>
            <a:r>
              <a:rPr sz="4000" dirty="0"/>
              <a:t>clause</a:t>
            </a:r>
          </a:p>
          <a:p>
            <a:pPr marL="1843314" lvl="2" indent="-928914">
              <a:spcBef>
                <a:spcPts val="1100"/>
              </a:spcBef>
              <a:defRPr sz="6400"/>
            </a:pPr>
            <a:r>
              <a:rPr sz="4000" dirty="0"/>
              <a:t>Options include </a:t>
            </a:r>
            <a:r>
              <a:rPr sz="4000" b="1" dirty="0">
                <a:latin typeface="Courier New"/>
                <a:ea typeface="Courier New"/>
                <a:cs typeface="Courier New"/>
                <a:sym typeface="Courier New"/>
              </a:rPr>
              <a:t>SET NULL</a:t>
            </a:r>
            <a:r>
              <a:rPr sz="4000" dirty="0"/>
              <a:t>, </a:t>
            </a:r>
            <a:r>
              <a:rPr sz="4000" b="1" dirty="0">
                <a:latin typeface="Courier New"/>
                <a:ea typeface="Courier New"/>
                <a:cs typeface="Courier New"/>
                <a:sym typeface="Courier New"/>
              </a:rPr>
              <a:t>CASCADE</a:t>
            </a:r>
            <a:r>
              <a:rPr sz="4000" dirty="0"/>
              <a:t>, and </a:t>
            </a:r>
            <a:r>
              <a:rPr sz="4000" b="1" dirty="0">
                <a:latin typeface="Courier New"/>
                <a:ea typeface="Courier New"/>
                <a:cs typeface="Courier New"/>
                <a:sym typeface="Courier New"/>
              </a:rPr>
              <a:t>SET DEFAULT</a:t>
            </a:r>
          </a:p>
          <a:p>
            <a:pPr marL="1843314" lvl="2" indent="-928914">
              <a:spcBef>
                <a:spcPts val="1100"/>
              </a:spcBef>
              <a:defRPr sz="6400"/>
            </a:pPr>
            <a:r>
              <a:rPr sz="4000" dirty="0"/>
              <a:t>Action taken by the DBMS for </a:t>
            </a:r>
            <a:r>
              <a:rPr sz="4000" b="1" dirty="0">
                <a:latin typeface="Courier New"/>
                <a:ea typeface="Courier New"/>
                <a:cs typeface="Courier New"/>
                <a:sym typeface="Courier New"/>
              </a:rPr>
              <a:t>SET NULL</a:t>
            </a:r>
            <a:r>
              <a:rPr sz="4000" dirty="0"/>
              <a:t> or </a:t>
            </a:r>
            <a:r>
              <a:rPr sz="4000" b="1" dirty="0">
                <a:latin typeface="Courier New"/>
                <a:ea typeface="Courier New"/>
                <a:cs typeface="Courier New"/>
                <a:sym typeface="Courier New"/>
              </a:rPr>
              <a:t>SET DEFAULT</a:t>
            </a:r>
            <a:r>
              <a:rPr sz="4000" dirty="0"/>
              <a:t> is the same for both </a:t>
            </a:r>
            <a:r>
              <a:rPr sz="4000" b="1" dirty="0">
                <a:latin typeface="Courier New"/>
                <a:ea typeface="Courier New"/>
                <a:cs typeface="Courier New"/>
                <a:sym typeface="Courier New"/>
              </a:rPr>
              <a:t>ON DELETE</a:t>
            </a:r>
            <a:r>
              <a:rPr sz="4000" dirty="0"/>
              <a:t> and </a:t>
            </a:r>
            <a:r>
              <a:rPr sz="4000" b="1" dirty="0">
                <a:latin typeface="Courier New"/>
                <a:ea typeface="Courier New"/>
                <a:cs typeface="Courier New"/>
                <a:sym typeface="Courier New"/>
              </a:rPr>
              <a:t>ON UPDATE</a:t>
            </a:r>
          </a:p>
          <a:p>
            <a:pPr marL="1843314" lvl="2" indent="-928914">
              <a:spcBef>
                <a:spcPts val="1100"/>
              </a:spcBef>
              <a:defRPr sz="6400"/>
            </a:pPr>
            <a:r>
              <a:rPr sz="4000" b="1" dirty="0">
                <a:latin typeface="Courier New"/>
                <a:ea typeface="Courier New"/>
                <a:cs typeface="Courier New"/>
                <a:sym typeface="Courier New"/>
              </a:rPr>
              <a:t>CASCADE</a:t>
            </a:r>
            <a:r>
              <a:rPr sz="4000" dirty="0"/>
              <a:t> option suitable for “relationship” relations</a:t>
            </a:r>
          </a:p>
        </p:txBody>
      </p:sp>
      <p:sp>
        <p:nvSpPr>
          <p:cNvPr id="375"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26</a:t>
            </a:fld>
            <a:endParaRPr/>
          </a:p>
        </p:txBody>
      </p:sp>
      <p:pic>
        <p:nvPicPr>
          <p:cNvPr id="376"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7" name="image5.png" descr="image5.png">
            <a:extLst>
              <a:ext uri="{FF2B5EF4-FFF2-40B4-BE49-F238E27FC236}">
                <a16:creationId xmlns:a16="http://schemas.microsoft.com/office/drawing/2014/main" id="{C3F046CE-F103-49DD-A68A-89CCBE04C880}"/>
              </a:ext>
            </a:extLst>
          </p:cNvPr>
          <p:cNvPicPr>
            <a:picLocks noChangeAspect="1"/>
          </p:cNvPicPr>
          <p:nvPr/>
        </p:nvPicPr>
        <p:blipFill>
          <a:blip r:embed="rId3"/>
          <a:stretch>
            <a:fillRect/>
          </a:stretch>
        </p:blipFill>
        <p:spPr>
          <a:xfrm>
            <a:off x="12875741" y="2206858"/>
            <a:ext cx="14706074" cy="9982201"/>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6.3 – Basic Retrieval Queries in SQL"/>
          <p:cNvSpPr txBox="1">
            <a:spLocks noGrp="1"/>
          </p:cNvSpPr>
          <p:nvPr>
            <p:ph type="title"/>
          </p:nvPr>
        </p:nvSpPr>
        <p:spPr>
          <a:prstGeom prst="rect">
            <a:avLst/>
          </a:prstGeom>
        </p:spPr>
        <p:txBody>
          <a:bodyPr/>
          <a:lstStyle/>
          <a:p>
            <a:r>
              <a:t>6.3 – Basic Retrieval Queries in SQL</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pic>
        <p:nvPicPr>
          <p:cNvPr id="541" name="image.png" descr="image.png"/>
          <p:cNvPicPr>
            <a:picLocks noChangeAspect="1"/>
          </p:cNvPicPr>
          <p:nvPr/>
        </p:nvPicPr>
        <p:blipFill>
          <a:blip r:embed="rId3"/>
          <a:stretch>
            <a:fillRect/>
          </a:stretch>
        </p:blipFill>
        <p:spPr>
          <a:xfrm>
            <a:off x="646656" y="157437"/>
            <a:ext cx="12146606" cy="10410669"/>
          </a:xfrm>
          <a:prstGeom prst="rect">
            <a:avLst/>
          </a:prstGeom>
          <a:ln w="12700">
            <a:miter lim="400000"/>
          </a:ln>
        </p:spPr>
      </p:pic>
      <p:sp>
        <p:nvSpPr>
          <p:cNvPr id="5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543"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7" name="image.png" descr="image.png">
            <a:extLst>
              <a:ext uri="{FF2B5EF4-FFF2-40B4-BE49-F238E27FC236}">
                <a16:creationId xmlns:a16="http://schemas.microsoft.com/office/drawing/2014/main" id="{DBECD055-E397-4E23-9539-5495DA0D5BC8}"/>
              </a:ext>
            </a:extLst>
          </p:cNvPr>
          <p:cNvPicPr>
            <a:picLocks noChangeAspect="1"/>
          </p:cNvPicPr>
          <p:nvPr/>
        </p:nvPicPr>
        <p:blipFill>
          <a:blip r:embed="rId5"/>
          <a:srcRect t="946"/>
          <a:stretch>
            <a:fillRect/>
          </a:stretch>
        </p:blipFill>
        <p:spPr>
          <a:xfrm>
            <a:off x="12928249" y="2357789"/>
            <a:ext cx="11258127" cy="8509379"/>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81" name="Basic Retrieval Queries in SQL"/>
          <p:cNvSpPr txBox="1">
            <a:spLocks noGrp="1"/>
          </p:cNvSpPr>
          <p:nvPr>
            <p:ph type="title"/>
          </p:nvPr>
        </p:nvSpPr>
        <p:spPr>
          <a:prstGeom prst="rect">
            <a:avLst/>
          </a:prstGeom>
        </p:spPr>
        <p:txBody>
          <a:bodyPr lIns="76200" tIns="76200" rIns="76200" bIns="76200"/>
          <a:lstStyle/>
          <a:p>
            <a:r>
              <a:t>Basic Retrieval Queries in SQL</a:t>
            </a:r>
          </a:p>
        </p:txBody>
      </p:sp>
      <p:sp>
        <p:nvSpPr>
          <p:cNvPr id="382" name="SELECT statement…"/>
          <p:cNvSpPr txBox="1">
            <a:spLocks noGrp="1"/>
          </p:cNvSpPr>
          <p:nvPr>
            <p:ph type="body" idx="1"/>
          </p:nvPr>
        </p:nvSpPr>
        <p:spPr>
          <a:prstGeom prst="rect">
            <a:avLst/>
          </a:prstGeom>
        </p:spPr>
        <p:txBody>
          <a:bodyPr lIns="76200" tIns="76200" rIns="76200" bIns="76200"/>
          <a:lstStyle/>
          <a:p>
            <a:pPr>
              <a:spcBef>
                <a:spcPts val="1500"/>
              </a:spcBef>
            </a:pPr>
            <a:r>
              <a:rPr b="1" dirty="0">
                <a:latin typeface="Courier New"/>
                <a:ea typeface="Courier New"/>
                <a:cs typeface="Courier New"/>
                <a:sym typeface="Courier New"/>
              </a:rPr>
              <a:t>SELECT</a:t>
            </a:r>
            <a:r>
              <a:rPr dirty="0"/>
              <a:t> statement</a:t>
            </a:r>
          </a:p>
          <a:p>
            <a:pPr marL="1625600" lvl="1" indent="-1016000">
              <a:spcBef>
                <a:spcPts val="1300"/>
              </a:spcBef>
              <a:defRPr sz="6400"/>
            </a:pPr>
            <a:r>
              <a:rPr dirty="0"/>
              <a:t>One basic statement for retrieving information from a database</a:t>
            </a:r>
          </a:p>
        </p:txBody>
      </p:sp>
      <p:sp>
        <p:nvSpPr>
          <p:cNvPr id="383"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29</a:t>
            </a:fld>
            <a:endParaRPr/>
          </a:p>
        </p:txBody>
      </p:sp>
      <p:pic>
        <p:nvPicPr>
          <p:cNvPr id="38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7" name="Basic form of the SELECT statement:">
            <a:extLst>
              <a:ext uri="{FF2B5EF4-FFF2-40B4-BE49-F238E27FC236}">
                <a16:creationId xmlns:a16="http://schemas.microsoft.com/office/drawing/2014/main" id="{5A259E52-C4FC-432F-899B-919A5B0BE7FD}"/>
              </a:ext>
            </a:extLst>
          </p:cNvPr>
          <p:cNvSpPr txBox="1"/>
          <p:nvPr/>
        </p:nvSpPr>
        <p:spPr>
          <a:xfrm>
            <a:off x="-799034" y="4759436"/>
            <a:ext cx="16484601" cy="1092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defTabSz="914400">
              <a:spcBef>
                <a:spcPts val="1600"/>
              </a:spcBef>
              <a:defRPr sz="6400">
                <a:solidFill>
                  <a:srgbClr val="005493"/>
                </a:solidFill>
                <a:uFill>
                  <a:solidFill>
                    <a:srgbClr val="005493"/>
                  </a:solidFill>
                </a:uFill>
                <a:latin typeface="Palatino"/>
                <a:ea typeface="Palatino"/>
                <a:cs typeface="Palatino"/>
                <a:sym typeface="Palatino"/>
              </a:defRPr>
            </a:pPr>
            <a:r>
              <a:rPr dirty="0"/>
              <a:t>Basic form of the </a:t>
            </a:r>
            <a:r>
              <a:rPr sz="6000" b="1" dirty="0">
                <a:solidFill>
                  <a:srgbClr val="000000"/>
                </a:solidFill>
                <a:uFill>
                  <a:solidFill>
                    <a:srgbClr val="000000"/>
                  </a:solidFill>
                </a:uFill>
                <a:latin typeface="Courier New"/>
                <a:ea typeface="Courier New"/>
                <a:cs typeface="Courier New"/>
                <a:sym typeface="Courier New"/>
              </a:rPr>
              <a:t>SELECT</a:t>
            </a:r>
            <a:r>
              <a:rPr dirty="0"/>
              <a:t> statement:</a:t>
            </a:r>
          </a:p>
        </p:txBody>
      </p:sp>
      <p:pic>
        <p:nvPicPr>
          <p:cNvPr id="8" name="image6.png" descr="image6.png">
            <a:extLst>
              <a:ext uri="{FF2B5EF4-FFF2-40B4-BE49-F238E27FC236}">
                <a16:creationId xmlns:a16="http://schemas.microsoft.com/office/drawing/2014/main" id="{1E0DF10C-967A-46BE-918C-CCFAF1CF965E}"/>
              </a:ext>
            </a:extLst>
          </p:cNvPr>
          <p:cNvPicPr>
            <a:picLocks noChangeAspect="1"/>
          </p:cNvPicPr>
          <p:nvPr/>
        </p:nvPicPr>
        <p:blipFill>
          <a:blip r:embed="rId3"/>
          <a:stretch>
            <a:fillRect/>
          </a:stretch>
        </p:blipFill>
        <p:spPr>
          <a:xfrm>
            <a:off x="1017359" y="6717563"/>
            <a:ext cx="17068801" cy="605176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6.1 – SQL Data Definition and Data Types"/>
          <p:cNvSpPr txBox="1">
            <a:spLocks noGrp="1"/>
          </p:cNvSpPr>
          <p:nvPr>
            <p:ph type="title"/>
          </p:nvPr>
        </p:nvSpPr>
        <p:spPr>
          <a:prstGeom prst="rect">
            <a:avLst/>
          </a:prstGeom>
        </p:spPr>
        <p:txBody>
          <a:bodyPr/>
          <a:lstStyle/>
          <a:p>
            <a:r>
              <a:t>6.1 – SQL Data Definition and Data Types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94" name="Double-click to edit"/>
          <p:cNvSpPr txBox="1">
            <a:spLocks noGrp="1"/>
          </p:cNvSpPr>
          <p:nvPr>
            <p:ph type="title"/>
          </p:nvPr>
        </p:nvSpPr>
        <p:spPr>
          <a:prstGeom prst="rect">
            <a:avLst/>
          </a:prstGeom>
        </p:spPr>
        <p:txBody>
          <a:bodyPr lIns="76200" tIns="76200" rIns="76200" bIns="76200"/>
          <a:lstStyle/>
          <a:p>
            <a:endParaRPr/>
          </a:p>
        </p:txBody>
      </p:sp>
      <p:sp>
        <p:nvSpPr>
          <p:cNvPr id="395" name="Projection attributes…"/>
          <p:cNvSpPr txBox="1">
            <a:spLocks noGrp="1"/>
          </p:cNvSpPr>
          <p:nvPr>
            <p:ph type="body" idx="1"/>
          </p:nvPr>
        </p:nvSpPr>
        <p:spPr>
          <a:prstGeom prst="rect">
            <a:avLst/>
          </a:prstGeom>
        </p:spPr>
        <p:txBody>
          <a:bodyPr lIns="76200" tIns="76200" rIns="76200" bIns="76200"/>
          <a:lstStyle/>
          <a:p>
            <a:pPr>
              <a:spcBef>
                <a:spcPts val="1500"/>
              </a:spcBef>
            </a:pPr>
            <a:r>
              <a:rPr b="1"/>
              <a:t>Projection attributes</a:t>
            </a:r>
          </a:p>
          <a:p>
            <a:pPr marL="1625600" lvl="1" indent="-1016000">
              <a:spcBef>
                <a:spcPts val="1500"/>
              </a:spcBef>
              <a:defRPr sz="6400">
                <a:latin typeface="Menlo Regular"/>
                <a:ea typeface="Menlo Regular"/>
                <a:cs typeface="Menlo Regular"/>
                <a:sym typeface="Menlo Regular"/>
              </a:defRPr>
            </a:pPr>
            <a:r>
              <a:rPr>
                <a:latin typeface="Courier"/>
                <a:ea typeface="Courier"/>
                <a:cs typeface="Courier"/>
                <a:sym typeface="Courier"/>
              </a:rPr>
              <a:t>SELECT</a:t>
            </a:r>
          </a:p>
          <a:p>
            <a:pPr marL="1625600" lvl="1" indent="-1016000">
              <a:spcBef>
                <a:spcPts val="1300"/>
              </a:spcBef>
              <a:defRPr sz="6400"/>
            </a:pPr>
            <a:r>
              <a:t>Attributes whose values are to be retrieved</a:t>
            </a:r>
          </a:p>
          <a:p>
            <a:pPr>
              <a:spcBef>
                <a:spcPts val="1500"/>
              </a:spcBef>
            </a:pPr>
            <a:r>
              <a:rPr b="1"/>
              <a:t>Selection condition</a:t>
            </a:r>
          </a:p>
          <a:p>
            <a:pPr marL="1625600" lvl="1" indent="-1016000">
              <a:spcBef>
                <a:spcPts val="1500"/>
              </a:spcBef>
              <a:defRPr sz="6400">
                <a:latin typeface="Courier"/>
                <a:ea typeface="Courier"/>
                <a:cs typeface="Courier"/>
                <a:sym typeface="Courier"/>
              </a:defRPr>
            </a:pPr>
            <a:r>
              <a:t>WHERE</a:t>
            </a:r>
            <a:endParaRPr>
              <a:latin typeface="Times New Roman"/>
              <a:ea typeface="Times New Roman"/>
              <a:cs typeface="Times New Roman"/>
              <a:sym typeface="Times New Roman"/>
            </a:endParaRPr>
          </a:p>
          <a:p>
            <a:pPr marL="1625600" lvl="1" indent="-1016000">
              <a:spcBef>
                <a:spcPts val="1300"/>
              </a:spcBef>
              <a:defRPr sz="6400"/>
            </a:pPr>
            <a:r>
              <a:t>Boolean condition that must be true for any retrieved tuple</a:t>
            </a:r>
          </a:p>
          <a:p>
            <a:pPr>
              <a:spcBef>
                <a:spcPts val="1500"/>
              </a:spcBef>
            </a:pPr>
            <a:r>
              <a:t>Logical comparison operators</a:t>
            </a:r>
          </a:p>
          <a:p>
            <a:pPr marL="1625600" lvl="1" indent="-1016000">
              <a:spcBef>
                <a:spcPts val="1300"/>
              </a:spcBef>
              <a:defRPr sz="6400"/>
            </a:pPr>
            <a:r>
              <a:rPr>
                <a:latin typeface="Courier New"/>
                <a:ea typeface="Courier New"/>
                <a:cs typeface="Courier New"/>
                <a:sym typeface="Courier New"/>
              </a:rPr>
              <a:t>=, &lt;, &lt;=, &gt;, &gt;=,</a:t>
            </a:r>
            <a:r>
              <a:t> and </a:t>
            </a:r>
            <a:r>
              <a:rPr>
                <a:latin typeface="Courier New"/>
                <a:ea typeface="Courier New"/>
                <a:cs typeface="Courier New"/>
                <a:sym typeface="Courier New"/>
              </a:rPr>
              <a:t>&lt;&gt;</a:t>
            </a:r>
          </a:p>
        </p:txBody>
      </p:sp>
      <p:sp>
        <p:nvSpPr>
          <p:cNvPr id="396"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30</a:t>
            </a:fld>
            <a:endParaRPr/>
          </a:p>
        </p:txBody>
      </p:sp>
      <p:pic>
        <p:nvPicPr>
          <p:cNvPr id="39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Line"/>
          <p:cNvSpPr/>
          <p:nvPr/>
        </p:nvSpPr>
        <p:spPr>
          <a:xfrm>
            <a:off x="-2790093"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09" name="Some Queries"/>
          <p:cNvSpPr txBox="1">
            <a:spLocks noGrp="1"/>
          </p:cNvSpPr>
          <p:nvPr>
            <p:ph type="title"/>
          </p:nvPr>
        </p:nvSpPr>
        <p:spPr>
          <a:xfrm>
            <a:off x="-2790092" y="0"/>
            <a:ext cx="20320000" cy="1803797"/>
          </a:xfrm>
          <a:prstGeom prst="rect">
            <a:avLst/>
          </a:prstGeom>
        </p:spPr>
        <p:txBody>
          <a:bodyPr lIns="76200" tIns="76200" rIns="76200" bIns="76200"/>
          <a:lstStyle/>
          <a:p>
            <a:r>
              <a:t>Some Queries</a:t>
            </a:r>
          </a:p>
        </p:txBody>
      </p:sp>
      <p:pic>
        <p:nvPicPr>
          <p:cNvPr id="411" name="image8.png" descr="image8.png"/>
          <p:cNvPicPr>
            <a:picLocks noChangeAspect="1"/>
          </p:cNvPicPr>
          <p:nvPr/>
        </p:nvPicPr>
        <p:blipFill>
          <a:blip r:embed="rId2"/>
          <a:stretch>
            <a:fillRect/>
          </a:stretch>
        </p:blipFill>
        <p:spPr>
          <a:xfrm>
            <a:off x="904831" y="2362200"/>
            <a:ext cx="13668378" cy="2895600"/>
          </a:xfrm>
          <a:prstGeom prst="rect">
            <a:avLst/>
          </a:prstGeom>
        </p:spPr>
      </p:pic>
      <p:pic>
        <p:nvPicPr>
          <p:cNvPr id="412" name="image9.png" descr="image9.png"/>
          <p:cNvPicPr>
            <a:picLocks noChangeAspect="1"/>
          </p:cNvPicPr>
          <p:nvPr/>
        </p:nvPicPr>
        <p:blipFill>
          <a:blip r:embed="rId3"/>
          <a:stretch>
            <a:fillRect/>
          </a:stretch>
        </p:blipFill>
        <p:spPr>
          <a:xfrm>
            <a:off x="904831" y="5410200"/>
            <a:ext cx="13690601" cy="2895600"/>
          </a:xfrm>
          <a:prstGeom prst="rect">
            <a:avLst/>
          </a:prstGeom>
        </p:spPr>
      </p:pic>
      <p:sp>
        <p:nvSpPr>
          <p:cNvPr id="413" name="Slide Number"/>
          <p:cNvSpPr txBox="1">
            <a:spLocks noGrp="1"/>
          </p:cNvSpPr>
          <p:nvPr>
            <p:ph type="sldNum" sz="quarter" idx="2"/>
          </p:nvPr>
        </p:nvSpPr>
        <p:spPr>
          <a:xfrm>
            <a:off x="8451766" y="12769453"/>
            <a:ext cx="504039" cy="51185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31</a:t>
            </a:fld>
            <a:endParaRPr/>
          </a:p>
        </p:txBody>
      </p:sp>
      <p:pic>
        <p:nvPicPr>
          <p:cNvPr id="414" name="Image" descr="Image"/>
          <p:cNvPicPr>
            <a:picLocks noChangeAspect="1"/>
          </p:cNvPicPr>
          <p:nvPr/>
        </p:nvPicPr>
        <p:blipFill>
          <a:blip r:embed="rId4"/>
          <a:srcRect l="22874" t="19000" r="22993" b="19329"/>
          <a:stretch>
            <a:fillRect/>
          </a:stretch>
        </p:blipFill>
        <p:spPr>
          <a:xfrm>
            <a:off x="18263180"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9" name="image.png" descr="image.png">
            <a:extLst>
              <a:ext uri="{FF2B5EF4-FFF2-40B4-BE49-F238E27FC236}">
                <a16:creationId xmlns:a16="http://schemas.microsoft.com/office/drawing/2014/main" id="{9EF1E37B-8684-4796-A89F-52A221A00976}"/>
              </a:ext>
            </a:extLst>
          </p:cNvPr>
          <p:cNvPicPr>
            <a:picLocks noChangeAspect="1"/>
          </p:cNvPicPr>
          <p:nvPr/>
        </p:nvPicPr>
        <p:blipFill>
          <a:blip r:embed="rId5"/>
          <a:stretch>
            <a:fillRect/>
          </a:stretch>
        </p:blipFill>
        <p:spPr>
          <a:xfrm>
            <a:off x="15878907" y="901898"/>
            <a:ext cx="8090939" cy="10410669"/>
          </a:xfrm>
          <a:prstGeom prst="rect">
            <a:avLst/>
          </a:prstGeom>
          <a:ln w="12700">
            <a:miter lim="400000"/>
          </a:ln>
        </p:spPr>
      </p:pic>
      <p:graphicFrame>
        <p:nvGraphicFramePr>
          <p:cNvPr id="2" name="Object 1">
            <a:extLst>
              <a:ext uri="{FF2B5EF4-FFF2-40B4-BE49-F238E27FC236}">
                <a16:creationId xmlns:a16="http://schemas.microsoft.com/office/drawing/2014/main" id="{5C8CAF3D-78AB-4251-AFA4-C0FF216E7FC3}"/>
              </a:ext>
            </a:extLst>
          </p:cNvPr>
          <p:cNvGraphicFramePr>
            <a:graphicFrameLocks noChangeAspect="1"/>
          </p:cNvGraphicFramePr>
          <p:nvPr>
            <p:extLst>
              <p:ext uri="{D42A27DB-BD31-4B8C-83A1-F6EECF244321}">
                <p14:modId xmlns:p14="http://schemas.microsoft.com/office/powerpoint/2010/main" val="1382888006"/>
              </p:ext>
            </p:extLst>
          </p:nvPr>
        </p:nvGraphicFramePr>
        <p:xfrm>
          <a:off x="165302" y="8864204"/>
          <a:ext cx="15169657" cy="3904876"/>
        </p:xfrm>
        <a:graphic>
          <a:graphicData uri="http://schemas.openxmlformats.org/presentationml/2006/ole">
            <mc:AlternateContent xmlns:mc="http://schemas.openxmlformats.org/markup-compatibility/2006">
              <mc:Choice xmlns:v="urn:schemas-microsoft-com:vml" Requires="v">
                <p:oleObj name="Bitmap Image" r:id="rId6" imgW="9671040" imgH="1943280" progId="Paint.Picture">
                  <p:embed/>
                </p:oleObj>
              </mc:Choice>
              <mc:Fallback>
                <p:oleObj name="Bitmap Image" r:id="rId6" imgW="9671040" imgH="1943280" progId="Paint.Picture">
                  <p:embed/>
                  <p:pic>
                    <p:nvPicPr>
                      <p:cNvPr id="0" name=""/>
                      <p:cNvPicPr/>
                      <p:nvPr/>
                    </p:nvPicPr>
                    <p:blipFill>
                      <a:blip r:embed="rId7"/>
                      <a:stretch>
                        <a:fillRect/>
                      </a:stretch>
                    </p:blipFill>
                    <p:spPr>
                      <a:xfrm>
                        <a:off x="165302" y="8864204"/>
                        <a:ext cx="15169657" cy="3904876"/>
                      </a:xfrm>
                      <a:prstGeom prst="rect">
                        <a:avLst/>
                      </a:prstGeom>
                    </p:spPr>
                  </p:pic>
                </p:oleObj>
              </mc:Fallback>
            </mc:AlternateContent>
          </a:graphicData>
        </a:graphic>
      </p:graphicFrame>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Line"/>
          <p:cNvSpPr/>
          <p:nvPr/>
        </p:nvSpPr>
        <p:spPr>
          <a:xfrm>
            <a:off x="-2661685" y="1612410"/>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38" name="Some Queries"/>
          <p:cNvSpPr txBox="1">
            <a:spLocks noGrp="1"/>
          </p:cNvSpPr>
          <p:nvPr>
            <p:ph type="title"/>
          </p:nvPr>
        </p:nvSpPr>
        <p:spPr>
          <a:xfrm>
            <a:off x="-2661684" y="-191386"/>
            <a:ext cx="20320000" cy="1803797"/>
          </a:xfrm>
          <a:prstGeom prst="rect">
            <a:avLst/>
          </a:prstGeom>
        </p:spPr>
        <p:txBody>
          <a:bodyPr lIns="76200" tIns="76200" rIns="76200" bIns="76200"/>
          <a:lstStyle/>
          <a:p>
            <a:r>
              <a:t>Some Queries</a:t>
            </a:r>
          </a:p>
        </p:txBody>
      </p:sp>
      <p:pic>
        <p:nvPicPr>
          <p:cNvPr id="440" name="image11.png" descr="image11.png"/>
          <p:cNvPicPr>
            <a:picLocks noChangeAspect="1"/>
          </p:cNvPicPr>
          <p:nvPr/>
        </p:nvPicPr>
        <p:blipFill>
          <a:blip r:embed="rId2"/>
          <a:srcRect b="70370"/>
          <a:stretch>
            <a:fillRect/>
          </a:stretch>
        </p:blipFill>
        <p:spPr>
          <a:xfrm>
            <a:off x="0" y="7803665"/>
            <a:ext cx="14566901" cy="3048000"/>
          </a:xfrm>
          <a:prstGeom prst="rect">
            <a:avLst/>
          </a:prstGeom>
        </p:spPr>
      </p:pic>
      <p:pic>
        <p:nvPicPr>
          <p:cNvPr id="441" name="image12.png" descr="image12.png"/>
          <p:cNvPicPr>
            <a:picLocks noChangeAspect="1"/>
          </p:cNvPicPr>
          <p:nvPr/>
        </p:nvPicPr>
        <p:blipFill>
          <a:blip r:embed="rId3"/>
          <a:stretch>
            <a:fillRect/>
          </a:stretch>
        </p:blipFill>
        <p:spPr>
          <a:xfrm>
            <a:off x="319586" y="2574499"/>
            <a:ext cx="14662151" cy="4267201"/>
          </a:xfrm>
          <a:prstGeom prst="rect">
            <a:avLst/>
          </a:prstGeom>
        </p:spPr>
      </p:pic>
      <p:sp>
        <p:nvSpPr>
          <p:cNvPr id="442" name="Slide Number"/>
          <p:cNvSpPr txBox="1">
            <a:spLocks noGrp="1"/>
          </p:cNvSpPr>
          <p:nvPr>
            <p:ph type="sldNum" sz="quarter" idx="2"/>
          </p:nvPr>
        </p:nvSpPr>
        <p:spPr>
          <a:xfrm>
            <a:off x="8580174" y="12578067"/>
            <a:ext cx="504039" cy="51185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32</a:t>
            </a:fld>
            <a:endParaRPr/>
          </a:p>
        </p:txBody>
      </p:sp>
      <p:pic>
        <p:nvPicPr>
          <p:cNvPr id="443" name="Image" descr="Image"/>
          <p:cNvPicPr>
            <a:picLocks noChangeAspect="1"/>
          </p:cNvPicPr>
          <p:nvPr/>
        </p:nvPicPr>
        <p:blipFill>
          <a:blip r:embed="rId4"/>
          <a:srcRect l="22874" t="19000" r="22993" b="19329"/>
          <a:stretch>
            <a:fillRect/>
          </a:stretch>
        </p:blipFill>
        <p:spPr>
          <a:xfrm>
            <a:off x="18391588" y="405781"/>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9" name="image.png" descr="image.png">
            <a:extLst>
              <a:ext uri="{FF2B5EF4-FFF2-40B4-BE49-F238E27FC236}">
                <a16:creationId xmlns:a16="http://schemas.microsoft.com/office/drawing/2014/main" id="{D3C836CC-51FA-463B-8805-F92C33CEDAF0}"/>
              </a:ext>
            </a:extLst>
          </p:cNvPr>
          <p:cNvPicPr>
            <a:picLocks noChangeAspect="1"/>
          </p:cNvPicPr>
          <p:nvPr/>
        </p:nvPicPr>
        <p:blipFill>
          <a:blip r:embed="rId5"/>
          <a:stretch>
            <a:fillRect/>
          </a:stretch>
        </p:blipFill>
        <p:spPr>
          <a:xfrm>
            <a:off x="15632572" y="114909"/>
            <a:ext cx="8090939" cy="8200167"/>
          </a:xfrm>
          <a:prstGeom prst="rect">
            <a:avLst/>
          </a:prstGeom>
          <a:ln w="12700">
            <a:miter lim="400000"/>
          </a:ln>
        </p:spPr>
      </p:pic>
      <p:pic>
        <p:nvPicPr>
          <p:cNvPr id="10" name="image.png" descr="image.png">
            <a:extLst>
              <a:ext uri="{FF2B5EF4-FFF2-40B4-BE49-F238E27FC236}">
                <a16:creationId xmlns:a16="http://schemas.microsoft.com/office/drawing/2014/main" id="{3B9D23EE-4C6F-4106-9B16-C20B9ACF9BB6}"/>
              </a:ext>
            </a:extLst>
          </p:cNvPr>
          <p:cNvPicPr>
            <a:picLocks noChangeAspect="1"/>
          </p:cNvPicPr>
          <p:nvPr/>
        </p:nvPicPr>
        <p:blipFill>
          <a:blip r:embed="rId6"/>
          <a:srcRect t="946"/>
          <a:stretch>
            <a:fillRect/>
          </a:stretch>
        </p:blipFill>
        <p:spPr>
          <a:xfrm>
            <a:off x="15632572" y="7803911"/>
            <a:ext cx="8518699" cy="5286015"/>
          </a:xfrm>
          <a:prstGeom prst="rect">
            <a:avLst/>
          </a:prstGeom>
          <a:ln w="12700">
            <a:miter lim="400000"/>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46" name="Ambiguous Attribute Names"/>
          <p:cNvSpPr txBox="1">
            <a:spLocks noGrp="1"/>
          </p:cNvSpPr>
          <p:nvPr>
            <p:ph type="title"/>
          </p:nvPr>
        </p:nvSpPr>
        <p:spPr>
          <a:prstGeom prst="rect">
            <a:avLst/>
          </a:prstGeom>
        </p:spPr>
        <p:txBody>
          <a:bodyPr lIns="76200" tIns="76200" rIns="76200" bIns="76200"/>
          <a:lstStyle/>
          <a:p>
            <a:r>
              <a:t>Ambiguous Attribute Names </a:t>
            </a:r>
          </a:p>
        </p:txBody>
      </p:sp>
      <p:sp>
        <p:nvSpPr>
          <p:cNvPr id="447" name="Same name can be used for two (or more) attributes…"/>
          <p:cNvSpPr txBox="1">
            <a:spLocks noGrp="1"/>
          </p:cNvSpPr>
          <p:nvPr>
            <p:ph type="body" idx="1"/>
          </p:nvPr>
        </p:nvSpPr>
        <p:spPr>
          <a:prstGeom prst="rect">
            <a:avLst/>
          </a:prstGeom>
        </p:spPr>
        <p:txBody>
          <a:bodyPr lIns="76200" tIns="76200" rIns="76200" bIns="76200"/>
          <a:lstStyle/>
          <a:p>
            <a:pPr>
              <a:spcBef>
                <a:spcPts val="1500"/>
              </a:spcBef>
            </a:pPr>
            <a:r>
              <a:t>Same name can be used for two (or more) attributes </a:t>
            </a:r>
          </a:p>
          <a:p>
            <a:pPr marL="1625600" lvl="1" indent="-1016000">
              <a:spcBef>
                <a:spcPts val="1300"/>
              </a:spcBef>
              <a:defRPr sz="6400"/>
            </a:pPr>
            <a:r>
              <a:t>As long as the attributes are in different relations</a:t>
            </a:r>
          </a:p>
          <a:p>
            <a:pPr marL="1625600" lvl="1" indent="-1016000">
              <a:spcBef>
                <a:spcPts val="1300"/>
              </a:spcBef>
              <a:defRPr sz="6400"/>
            </a:pPr>
            <a:r>
              <a:t>Must </a:t>
            </a:r>
            <a:r>
              <a:rPr b="1"/>
              <a:t>qualify</a:t>
            </a:r>
            <a:r>
              <a:t> the attribute name with the relation name to prevent ambiguity</a:t>
            </a:r>
          </a:p>
        </p:txBody>
      </p:sp>
      <p:pic>
        <p:nvPicPr>
          <p:cNvPr id="448" name="image13.png" descr="image13.png"/>
          <p:cNvPicPr>
            <a:picLocks noChangeAspect="1"/>
          </p:cNvPicPr>
          <p:nvPr/>
        </p:nvPicPr>
        <p:blipFill>
          <a:blip r:embed="rId2"/>
          <a:stretch>
            <a:fillRect/>
          </a:stretch>
        </p:blipFill>
        <p:spPr>
          <a:xfrm>
            <a:off x="4521200" y="7239000"/>
            <a:ext cx="14681200" cy="2877699"/>
          </a:xfrm>
          <a:prstGeom prst="rect">
            <a:avLst/>
          </a:prstGeom>
          <a:ln w="12700">
            <a:solidFill>
              <a:srgbClr val="000000"/>
            </a:solidFill>
          </a:ln>
          <a:effectLst>
            <a:outerShdw blurRad="152400" dist="152400" dir="2700000" rotWithShape="0">
              <a:srgbClr val="000000">
                <a:alpha val="35000"/>
              </a:srgbClr>
            </a:outerShdw>
          </a:effectLst>
        </p:spPr>
      </p:pic>
      <p:sp>
        <p:nvSpPr>
          <p:cNvPr id="449"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33</a:t>
            </a:fld>
            <a:endParaRPr/>
          </a:p>
        </p:txBody>
      </p:sp>
      <p:pic>
        <p:nvPicPr>
          <p:cNvPr id="450"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53" name="Aliasing, Renaming, and Tuple Variables"/>
          <p:cNvSpPr txBox="1">
            <a:spLocks noGrp="1"/>
          </p:cNvSpPr>
          <p:nvPr>
            <p:ph type="title"/>
          </p:nvPr>
        </p:nvSpPr>
        <p:spPr>
          <a:prstGeom prst="rect">
            <a:avLst/>
          </a:prstGeom>
        </p:spPr>
        <p:txBody>
          <a:bodyPr lIns="76200" tIns="76200" rIns="76200" bIns="76200"/>
          <a:lstStyle/>
          <a:p>
            <a:r>
              <a:t>Aliasing, Renaming, and Tuple Variables</a:t>
            </a:r>
          </a:p>
        </p:txBody>
      </p:sp>
      <p:sp>
        <p:nvSpPr>
          <p:cNvPr id="454" name="The SQL  AS  keyword…"/>
          <p:cNvSpPr txBox="1">
            <a:spLocks noGrp="1"/>
          </p:cNvSpPr>
          <p:nvPr>
            <p:ph type="body" idx="1"/>
          </p:nvPr>
        </p:nvSpPr>
        <p:spPr>
          <a:xfrm>
            <a:off x="439465" y="1803796"/>
            <a:ext cx="22860000" cy="10108408"/>
          </a:xfrm>
          <a:prstGeom prst="rect">
            <a:avLst/>
          </a:prstGeom>
        </p:spPr>
        <p:txBody>
          <a:bodyPr lIns="76200" tIns="76200" rIns="76200" bIns="76200"/>
          <a:lstStyle/>
          <a:p>
            <a:pPr>
              <a:spcBef>
                <a:spcPts val="1500"/>
              </a:spcBef>
            </a:pPr>
            <a:r>
              <a:rPr sz="4000" dirty="0"/>
              <a:t>The SQL  </a:t>
            </a:r>
            <a:r>
              <a:rPr sz="4000" b="1" dirty="0">
                <a:latin typeface="Courier New"/>
                <a:ea typeface="Courier New"/>
                <a:cs typeface="Courier New"/>
                <a:sym typeface="Courier New"/>
              </a:rPr>
              <a:t>AS</a:t>
            </a:r>
            <a:r>
              <a:rPr sz="4000" dirty="0"/>
              <a:t>  keyword</a:t>
            </a:r>
          </a:p>
          <a:p>
            <a:pPr>
              <a:spcBef>
                <a:spcPts val="1500"/>
              </a:spcBef>
            </a:pPr>
            <a:r>
              <a:rPr sz="4000" dirty="0"/>
              <a:t>Attribute or Table Aliases</a:t>
            </a:r>
            <a:endParaRPr lang="en-US" sz="4000" dirty="0"/>
          </a:p>
          <a:p>
            <a:pPr marL="0" indent="0">
              <a:spcBef>
                <a:spcPts val="1500"/>
              </a:spcBef>
              <a:buNone/>
            </a:pPr>
            <a:r>
              <a:rPr lang="en-US" sz="4000" b="0" i="0" dirty="0">
                <a:solidFill>
                  <a:srgbClr val="0000CD"/>
                </a:solidFill>
                <a:effectLst/>
                <a:latin typeface="Consolas" panose="020B0609020204030204" pitchFamily="49" charset="0"/>
              </a:rPr>
              <a:t>															SELECT</a:t>
            </a: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CustomerID</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AS</a:t>
            </a:r>
            <a:r>
              <a:rPr lang="en-US" sz="4000" b="0" i="0" dirty="0">
                <a:solidFill>
                  <a:srgbClr val="000000"/>
                </a:solidFill>
                <a:effectLst/>
                <a:latin typeface="Consolas" panose="020B0609020204030204" pitchFamily="49" charset="0"/>
              </a:rPr>
              <a:t> ID, </a:t>
            </a:r>
            <a:r>
              <a:rPr lang="en-US" sz="4000" b="0" i="0" dirty="0" err="1">
                <a:solidFill>
                  <a:srgbClr val="000000"/>
                </a:solidFill>
                <a:effectLst/>
                <a:latin typeface="Consolas" panose="020B0609020204030204" pitchFamily="49" charset="0"/>
              </a:rPr>
              <a:t>CustomerName</a:t>
            </a:r>
            <a:r>
              <a:rPr lang="en-US" sz="4000" b="0" i="0" dirty="0">
                <a:solidFill>
                  <a:srgbClr val="000000"/>
                </a:solidFill>
                <a:effectLst/>
                <a:latin typeface="Consolas" panose="020B0609020204030204" pitchFamily="49" charset="0"/>
              </a:rPr>
              <a:t> </a:t>
            </a:r>
            <a:r>
              <a:rPr lang="en-US" sz="4000" b="0" i="0" dirty="0">
                <a:solidFill>
                  <a:srgbClr val="0000CD"/>
                </a:solidFill>
                <a:effectLst/>
                <a:latin typeface="Consolas" panose="020B0609020204030204" pitchFamily="49" charset="0"/>
              </a:rPr>
              <a:t>AS</a:t>
            </a:r>
            <a:r>
              <a:rPr lang="en-US" sz="4000" b="0" i="0" dirty="0">
                <a:solidFill>
                  <a:srgbClr val="000000"/>
                </a:solidFill>
                <a:effectLst/>
                <a:latin typeface="Consolas" panose="020B0609020204030204" pitchFamily="49" charset="0"/>
              </a:rPr>
              <a:t> Customer</a:t>
            </a:r>
            <a:br>
              <a:rPr lang="en-US" sz="4000" dirty="0"/>
            </a:br>
            <a:r>
              <a:rPr lang="en-US" sz="4000" dirty="0"/>
              <a:t>															</a:t>
            </a:r>
            <a:r>
              <a:rPr lang="en-US" sz="4000" b="0" i="0" dirty="0">
                <a:solidFill>
                  <a:srgbClr val="0000CD"/>
                </a:solidFill>
                <a:effectLst/>
                <a:latin typeface="Consolas" panose="020B0609020204030204" pitchFamily="49" charset="0"/>
              </a:rPr>
              <a:t>FROM</a:t>
            </a:r>
            <a:r>
              <a:rPr lang="en-US" sz="4000" b="0" i="0" dirty="0">
                <a:solidFill>
                  <a:srgbClr val="000000"/>
                </a:solidFill>
                <a:effectLst/>
                <a:latin typeface="Consolas" panose="020B0609020204030204" pitchFamily="49" charset="0"/>
              </a:rPr>
              <a:t> Customers;</a:t>
            </a:r>
            <a:endParaRPr sz="4000" dirty="0"/>
          </a:p>
          <a:p>
            <a:pPr>
              <a:spcBef>
                <a:spcPts val="1500"/>
              </a:spcBef>
            </a:pPr>
            <a:r>
              <a:rPr sz="4000" dirty="0"/>
              <a:t>Examples</a:t>
            </a:r>
            <a:endParaRPr sz="4000" b="1" dirty="0"/>
          </a:p>
          <a:p>
            <a:pPr marL="1498600" lvl="1" indent="-889000">
              <a:spcBef>
                <a:spcPts val="1500"/>
              </a:spcBef>
              <a:defRPr>
                <a:latin typeface="Consolas"/>
                <a:ea typeface="Consolas"/>
                <a:cs typeface="Consolas"/>
                <a:sym typeface="Consolas"/>
              </a:defRPr>
            </a:pPr>
            <a:r>
              <a:rPr sz="4000" dirty="0"/>
              <a:t>SELECT </a:t>
            </a:r>
            <a:r>
              <a:rPr sz="4000" i="1" dirty="0">
                <a:solidFill>
                  <a:srgbClr val="0096FF"/>
                </a:solidFill>
              </a:rPr>
              <a:t>attribute</a:t>
            </a:r>
            <a:r>
              <a:rPr sz="4000" dirty="0"/>
              <a:t> AS </a:t>
            </a:r>
            <a:r>
              <a:rPr sz="4000" i="1" dirty="0" err="1">
                <a:solidFill>
                  <a:srgbClr val="0096FF"/>
                </a:solidFill>
              </a:rPr>
              <a:t>attr_alias_name</a:t>
            </a:r>
            <a:endParaRPr sz="4000" i="1" dirty="0">
              <a:solidFill>
                <a:srgbClr val="0096FF"/>
              </a:solidFill>
            </a:endParaRPr>
          </a:p>
          <a:p>
            <a:pPr marL="1498600" lvl="1" indent="-889000">
              <a:spcBef>
                <a:spcPts val="1500"/>
              </a:spcBef>
              <a:defRPr>
                <a:latin typeface="Consolas"/>
                <a:ea typeface="Consolas"/>
                <a:cs typeface="Consolas"/>
                <a:sym typeface="Consolas"/>
              </a:defRPr>
            </a:pPr>
            <a:r>
              <a:rPr sz="4000" dirty="0"/>
              <a:t>FROM </a:t>
            </a:r>
            <a:r>
              <a:rPr sz="4000" i="1" dirty="0" err="1">
                <a:solidFill>
                  <a:srgbClr val="0096FF"/>
                </a:solidFill>
              </a:rPr>
              <a:t>table_name</a:t>
            </a:r>
            <a:r>
              <a:rPr sz="4000" dirty="0"/>
              <a:t> AS </a:t>
            </a:r>
            <a:r>
              <a:rPr sz="4000" i="1" dirty="0" err="1">
                <a:solidFill>
                  <a:srgbClr val="0096FF"/>
                </a:solidFill>
              </a:rPr>
              <a:t>table_alias_name</a:t>
            </a:r>
            <a:endParaRPr sz="4000" i="1" dirty="0">
              <a:solidFill>
                <a:srgbClr val="0096FF"/>
              </a:solidFill>
            </a:endParaRPr>
          </a:p>
          <a:p>
            <a:pPr marL="1498600" lvl="1" indent="-889000">
              <a:spcBef>
                <a:spcPts val="1500"/>
              </a:spcBef>
              <a:defRPr>
                <a:latin typeface="Consolas"/>
                <a:ea typeface="Consolas"/>
                <a:cs typeface="Consolas"/>
                <a:sym typeface="Consolas"/>
              </a:defRPr>
            </a:pPr>
            <a:r>
              <a:rPr sz="4000" dirty="0"/>
              <a:t>FROM (</a:t>
            </a:r>
            <a:r>
              <a:rPr sz="4000" i="1" dirty="0">
                <a:solidFill>
                  <a:srgbClr val="0096FF"/>
                </a:solidFill>
              </a:rPr>
              <a:t>subquery</a:t>
            </a:r>
            <a:r>
              <a:rPr sz="4000" dirty="0"/>
              <a:t>) AS </a:t>
            </a:r>
            <a:r>
              <a:rPr sz="4000" i="1" dirty="0" err="1">
                <a:solidFill>
                  <a:srgbClr val="0096FF"/>
                </a:solidFill>
              </a:rPr>
              <a:t>virtual_table_name</a:t>
            </a:r>
            <a:endParaRPr lang="en-US" sz="4000" i="1" dirty="0">
              <a:solidFill>
                <a:srgbClr val="0096FF"/>
              </a:solidFill>
            </a:endParaRPr>
          </a:p>
          <a:p>
            <a:pPr marL="1498600" lvl="1" indent="-889000">
              <a:spcBef>
                <a:spcPts val="1500"/>
              </a:spcBef>
              <a:defRPr>
                <a:latin typeface="Consolas"/>
                <a:ea typeface="Consolas"/>
                <a:cs typeface="Consolas"/>
                <a:sym typeface="Consolas"/>
              </a:defRPr>
            </a:pPr>
            <a:endParaRPr lang="en-US" sz="4000" i="1" dirty="0">
              <a:solidFill>
                <a:srgbClr val="0096FF"/>
              </a:solidFill>
            </a:endParaRPr>
          </a:p>
          <a:p>
            <a:pPr marL="1498600" lvl="1" indent="-889000">
              <a:spcBef>
                <a:spcPts val="1500"/>
              </a:spcBef>
              <a:defRPr>
                <a:latin typeface="Consolas"/>
                <a:ea typeface="Consolas"/>
                <a:cs typeface="Consolas"/>
                <a:sym typeface="Consolas"/>
              </a:defRPr>
            </a:pPr>
            <a:endParaRPr lang="en-US" sz="4000" i="1" dirty="0">
              <a:solidFill>
                <a:srgbClr val="0096FF"/>
              </a:solidFill>
            </a:endParaRPr>
          </a:p>
          <a:p>
            <a:pPr marL="609600" lvl="1" indent="0">
              <a:spcBef>
                <a:spcPts val="1500"/>
              </a:spcBef>
              <a:buNone/>
              <a:defRPr>
                <a:latin typeface="Consolas"/>
                <a:ea typeface="Consolas"/>
                <a:cs typeface="Consolas"/>
                <a:sym typeface="Consolas"/>
              </a:defRPr>
            </a:pPr>
            <a:endParaRPr lang="en-US" sz="4000" i="1" dirty="0">
              <a:solidFill>
                <a:srgbClr val="0096FF"/>
              </a:solidFill>
            </a:endParaRPr>
          </a:p>
          <a:p>
            <a:pPr marL="609600" lvl="1" indent="0">
              <a:spcBef>
                <a:spcPts val="1500"/>
              </a:spcBef>
              <a:buNone/>
              <a:defRPr>
                <a:latin typeface="Consolas"/>
                <a:ea typeface="Consolas"/>
                <a:cs typeface="Consolas"/>
                <a:sym typeface="Consolas"/>
              </a:defRPr>
            </a:pPr>
            <a:endParaRPr sz="4000" i="1" dirty="0">
              <a:solidFill>
                <a:srgbClr val="0096FF"/>
              </a:solidFill>
            </a:endParaRPr>
          </a:p>
          <a:p>
            <a:pPr>
              <a:spcBef>
                <a:spcPts val="1300"/>
              </a:spcBef>
            </a:pPr>
            <a:r>
              <a:rPr sz="4000" dirty="0"/>
              <a:t>CAVEAT</a:t>
            </a:r>
          </a:p>
          <a:p>
            <a:pPr marL="1498600" lvl="1" indent="-889000">
              <a:spcBef>
                <a:spcPts val="1300"/>
              </a:spcBef>
            </a:pPr>
            <a:r>
              <a:rPr lang="en-US" sz="4000" dirty="0"/>
              <a:t>SQL syntax allows </a:t>
            </a:r>
            <a:r>
              <a:rPr lang="en-US" sz="4000" dirty="0">
                <a:latin typeface="Consolas"/>
                <a:ea typeface="Consolas"/>
                <a:cs typeface="Consolas"/>
                <a:sym typeface="Consolas"/>
              </a:rPr>
              <a:t>AS</a:t>
            </a:r>
            <a:r>
              <a:rPr lang="en-US" sz="4000" dirty="0"/>
              <a:t> to be implied</a:t>
            </a:r>
          </a:p>
          <a:p>
            <a:pPr marL="1498600" lvl="1" indent="-889000">
              <a:spcBef>
                <a:spcPts val="1300"/>
              </a:spcBef>
            </a:pPr>
            <a:r>
              <a:rPr sz="4000" dirty="0"/>
              <a:t>A missing comma in a </a:t>
            </a:r>
            <a:r>
              <a:rPr sz="4000" dirty="0">
                <a:latin typeface="Consolas"/>
                <a:ea typeface="Consolas"/>
                <a:cs typeface="Consolas"/>
                <a:sym typeface="Consolas"/>
              </a:rPr>
              <a:t>SELECT</a:t>
            </a:r>
            <a:r>
              <a:rPr sz="4000" dirty="0"/>
              <a:t> clause can be parsed as an implied </a:t>
            </a:r>
            <a:r>
              <a:rPr sz="4000" dirty="0">
                <a:latin typeface="Consolas"/>
                <a:ea typeface="Consolas"/>
                <a:cs typeface="Consolas"/>
                <a:sym typeface="Consolas"/>
              </a:rPr>
              <a:t>AS</a:t>
            </a:r>
            <a:r>
              <a:rPr lang="en-US" sz="4000" dirty="0">
                <a:latin typeface="Consolas"/>
                <a:ea typeface="Consolas"/>
                <a:cs typeface="Consolas"/>
                <a:sym typeface="Consolas"/>
              </a:rPr>
              <a:t> </a:t>
            </a:r>
            <a:endParaRPr sz="4000" dirty="0">
              <a:latin typeface="Consolas"/>
              <a:ea typeface="Consolas"/>
              <a:cs typeface="Consolas"/>
              <a:sym typeface="Consolas"/>
            </a:endParaRPr>
          </a:p>
        </p:txBody>
      </p:sp>
      <p:sp>
        <p:nvSpPr>
          <p:cNvPr id="455"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34</a:t>
            </a:fld>
            <a:endParaRPr/>
          </a:p>
        </p:txBody>
      </p:sp>
      <p:pic>
        <p:nvPicPr>
          <p:cNvPr id="456"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2" name="Object 1">
            <a:extLst>
              <a:ext uri="{FF2B5EF4-FFF2-40B4-BE49-F238E27FC236}">
                <a16:creationId xmlns:a16="http://schemas.microsoft.com/office/drawing/2014/main" id="{EBB46E1E-E419-4021-8D31-D2657C370B5D}"/>
              </a:ext>
            </a:extLst>
          </p:cNvPr>
          <p:cNvGraphicFramePr>
            <a:graphicFrameLocks noChangeAspect="1"/>
          </p:cNvGraphicFramePr>
          <p:nvPr>
            <p:extLst>
              <p:ext uri="{D42A27DB-BD31-4B8C-83A1-F6EECF244321}">
                <p14:modId xmlns:p14="http://schemas.microsoft.com/office/powerpoint/2010/main" val="439544852"/>
              </p:ext>
            </p:extLst>
          </p:nvPr>
        </p:nvGraphicFramePr>
        <p:xfrm>
          <a:off x="2430184" y="8284535"/>
          <a:ext cx="13430513" cy="2710149"/>
        </p:xfrm>
        <a:graphic>
          <a:graphicData uri="http://schemas.openxmlformats.org/presentationml/2006/ole">
            <mc:AlternateContent xmlns:mc="http://schemas.openxmlformats.org/markup-compatibility/2006">
              <mc:Choice xmlns:v="urn:schemas-microsoft-com:vml" Requires="v">
                <p:oleObj name="Bitmap Image" r:id="rId4" imgW="5549760" imgH="723960" progId="Paint.Picture">
                  <p:embed/>
                </p:oleObj>
              </mc:Choice>
              <mc:Fallback>
                <p:oleObj name="Bitmap Image" r:id="rId4" imgW="5549760" imgH="723960" progId="Paint.Picture">
                  <p:embed/>
                  <p:pic>
                    <p:nvPicPr>
                      <p:cNvPr id="0" name=""/>
                      <p:cNvPicPr/>
                      <p:nvPr/>
                    </p:nvPicPr>
                    <p:blipFill>
                      <a:blip r:embed="rId5"/>
                      <a:stretch>
                        <a:fillRect/>
                      </a:stretch>
                    </p:blipFill>
                    <p:spPr>
                      <a:xfrm>
                        <a:off x="2430184" y="8284535"/>
                        <a:ext cx="13430513" cy="271014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10CB9FD-EFFE-4660-AAD6-8E1EB9ED6CD7}"/>
              </a:ext>
            </a:extLst>
          </p:cNvPr>
          <p:cNvSpPr txBox="1"/>
          <p:nvPr/>
        </p:nvSpPr>
        <p:spPr>
          <a:xfrm>
            <a:off x="11508984" y="11282286"/>
            <a:ext cx="12634868"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r>
              <a:rPr lang="en-US" sz="4000" b="0" i="0" dirty="0">
                <a:solidFill>
                  <a:srgbClr val="0000CD"/>
                </a:solidFill>
                <a:effectLst/>
                <a:latin typeface="Consolas" panose="020B0609020204030204" pitchFamily="49" charset="0"/>
              </a:rPr>
              <a:t>SELECT</a:t>
            </a:r>
            <a:r>
              <a:rPr lang="en-US" sz="4000" b="0" i="0" dirty="0">
                <a:solidFill>
                  <a:srgbClr val="000000"/>
                </a:solidFill>
                <a:effectLst/>
                <a:latin typeface="Consolas" panose="020B0609020204030204" pitchFamily="49" charset="0"/>
              </a:rPr>
              <a:t> </a:t>
            </a:r>
            <a:r>
              <a:rPr lang="en-US" sz="4000" b="0" i="0" dirty="0" err="1">
                <a:solidFill>
                  <a:srgbClr val="000000"/>
                </a:solidFill>
                <a:effectLst/>
                <a:latin typeface="Consolas" panose="020B0609020204030204" pitchFamily="49" charset="0"/>
              </a:rPr>
              <a:t>CustomerID</a:t>
            </a:r>
            <a:r>
              <a:rPr lang="en-US" sz="4000" b="0" i="0" dirty="0">
                <a:solidFill>
                  <a:srgbClr val="000000"/>
                </a:solidFill>
                <a:effectLst/>
                <a:latin typeface="Consolas" panose="020B0609020204030204" pitchFamily="49" charset="0"/>
              </a:rPr>
              <a:t> ID, </a:t>
            </a:r>
            <a:r>
              <a:rPr lang="en-US" sz="4000" b="0" i="0" dirty="0" err="1">
                <a:solidFill>
                  <a:srgbClr val="000000"/>
                </a:solidFill>
                <a:effectLst/>
                <a:latin typeface="Consolas" panose="020B0609020204030204" pitchFamily="49" charset="0"/>
              </a:rPr>
              <a:t>CustomerName</a:t>
            </a:r>
            <a:r>
              <a:rPr lang="en-US" sz="4000" b="0" i="0" dirty="0">
                <a:solidFill>
                  <a:srgbClr val="000000"/>
                </a:solidFill>
                <a:effectLst/>
                <a:latin typeface="Consolas" panose="020B0609020204030204" pitchFamily="49" charset="0"/>
              </a:rPr>
              <a:t> Customer</a:t>
            </a:r>
            <a:br>
              <a:rPr lang="en-US" sz="4000" dirty="0"/>
            </a:br>
            <a:r>
              <a:rPr lang="en-US" sz="4000" b="0" i="0" dirty="0">
                <a:solidFill>
                  <a:srgbClr val="0000CD"/>
                </a:solidFill>
                <a:effectLst/>
                <a:latin typeface="Consolas" panose="020B0609020204030204" pitchFamily="49" charset="0"/>
              </a:rPr>
              <a:t>FROM</a:t>
            </a:r>
            <a:r>
              <a:rPr lang="en-US" sz="4000" b="0" i="0" dirty="0">
                <a:solidFill>
                  <a:srgbClr val="000000"/>
                </a:solidFill>
                <a:effectLst/>
                <a:latin typeface="Consolas" panose="020B0609020204030204" pitchFamily="49" charset="0"/>
              </a:rPr>
              <a:t> Customers;</a:t>
            </a:r>
            <a:endParaRPr lang="en-US" sz="4000" dirty="0"/>
          </a:p>
          <a:p>
            <a:pPr marL="0" marR="0" indent="0" algn="l" defTabSz="5842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dirty="0">
              <a:ln>
                <a:noFill/>
              </a:ln>
              <a:solidFill>
                <a:srgbClr val="000000"/>
              </a:solidFill>
              <a:effectLst/>
              <a:uFillTx/>
              <a:latin typeface="+mn-lt"/>
              <a:ea typeface="+mn-ea"/>
              <a:cs typeface="+mn-cs"/>
              <a:sym typeface="Helvetica Neue Light"/>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61" name="Unspecified WHERE Clause and Use of the Asterisk"/>
          <p:cNvSpPr txBox="1">
            <a:spLocks noGrp="1"/>
          </p:cNvSpPr>
          <p:nvPr>
            <p:ph type="title"/>
          </p:nvPr>
        </p:nvSpPr>
        <p:spPr>
          <a:prstGeom prst="rect">
            <a:avLst/>
          </a:prstGeom>
        </p:spPr>
        <p:txBody>
          <a:bodyPr lIns="76200" tIns="76200" rIns="76200" bIns="76200"/>
          <a:lstStyle/>
          <a:p>
            <a:r>
              <a:t>Unspecified </a:t>
            </a:r>
            <a:r>
              <a:rPr>
                <a:latin typeface="Courier"/>
                <a:ea typeface="Courier"/>
                <a:cs typeface="Courier"/>
                <a:sym typeface="Courier"/>
              </a:rPr>
              <a:t>WHERE</a:t>
            </a:r>
            <a:r>
              <a:t> Clause</a:t>
            </a:r>
            <a:br/>
            <a:r>
              <a:t>and Use of the Asterisk</a:t>
            </a:r>
          </a:p>
        </p:txBody>
      </p:sp>
      <p:sp>
        <p:nvSpPr>
          <p:cNvPr id="462" name="Missing WHERE clause…"/>
          <p:cNvSpPr txBox="1">
            <a:spLocks noGrp="1"/>
          </p:cNvSpPr>
          <p:nvPr>
            <p:ph type="body" idx="1"/>
          </p:nvPr>
        </p:nvSpPr>
        <p:spPr>
          <a:prstGeom prst="rect">
            <a:avLst/>
          </a:prstGeom>
        </p:spPr>
        <p:txBody>
          <a:bodyPr lIns="76200" tIns="76200" rIns="76200" bIns="76200"/>
          <a:lstStyle/>
          <a:p>
            <a:pPr>
              <a:spcBef>
                <a:spcPts val="1500"/>
              </a:spcBef>
            </a:pPr>
            <a:r>
              <a:t>Missing </a:t>
            </a:r>
            <a:r>
              <a:rPr>
                <a:latin typeface="Courier"/>
                <a:ea typeface="Courier"/>
                <a:cs typeface="Courier"/>
                <a:sym typeface="Courier"/>
              </a:rPr>
              <a:t>WHERE</a:t>
            </a:r>
            <a:r>
              <a:rPr>
                <a:latin typeface="Courier New"/>
                <a:ea typeface="Courier New"/>
                <a:cs typeface="Courier New"/>
                <a:sym typeface="Courier New"/>
              </a:rPr>
              <a:t> </a:t>
            </a:r>
            <a:r>
              <a:t>clause </a:t>
            </a:r>
          </a:p>
          <a:p>
            <a:pPr marL="1498600" lvl="1" indent="-889000">
              <a:spcBef>
                <a:spcPts val="1300"/>
              </a:spcBef>
            </a:pPr>
            <a:r>
              <a:t>Indicates no condition on tuple selection</a:t>
            </a:r>
          </a:p>
          <a:p>
            <a:pPr>
              <a:spcBef>
                <a:spcPts val="1500"/>
              </a:spcBef>
            </a:pPr>
            <a:r>
              <a:rPr>
                <a:latin typeface="Courier"/>
                <a:ea typeface="Courier"/>
                <a:cs typeface="Courier"/>
                <a:sym typeface="Courier"/>
              </a:rPr>
              <a:t>CROSS PRODUCT</a:t>
            </a:r>
          </a:p>
          <a:p>
            <a:pPr marL="1498600" lvl="1" indent="-889000">
              <a:spcBef>
                <a:spcPts val="1300"/>
              </a:spcBef>
            </a:pPr>
            <a:r>
              <a:t>All possible tuple combinations </a:t>
            </a:r>
          </a:p>
        </p:txBody>
      </p:sp>
      <p:pic>
        <p:nvPicPr>
          <p:cNvPr id="463" name="image14.png" descr="image14.png"/>
          <p:cNvPicPr>
            <a:picLocks noChangeAspect="1"/>
          </p:cNvPicPr>
          <p:nvPr/>
        </p:nvPicPr>
        <p:blipFill>
          <a:blip r:embed="rId2"/>
          <a:stretch>
            <a:fillRect/>
          </a:stretch>
        </p:blipFill>
        <p:spPr>
          <a:xfrm>
            <a:off x="4645025" y="6850753"/>
            <a:ext cx="15062200" cy="4071247"/>
          </a:xfrm>
          <a:prstGeom prst="rect">
            <a:avLst/>
          </a:prstGeom>
        </p:spPr>
      </p:pic>
      <p:sp>
        <p:nvSpPr>
          <p:cNvPr id="46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35</a:t>
            </a:fld>
            <a:endParaRPr/>
          </a:p>
        </p:txBody>
      </p:sp>
      <p:pic>
        <p:nvPicPr>
          <p:cNvPr id="465"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68" name="Unspecified WHERE Clause and Use of the Asterisk"/>
          <p:cNvSpPr txBox="1">
            <a:spLocks noGrp="1"/>
          </p:cNvSpPr>
          <p:nvPr>
            <p:ph type="title"/>
          </p:nvPr>
        </p:nvSpPr>
        <p:spPr>
          <a:prstGeom prst="rect">
            <a:avLst/>
          </a:prstGeom>
        </p:spPr>
        <p:txBody>
          <a:bodyPr lIns="76200" tIns="76200" rIns="76200" bIns="76200"/>
          <a:lstStyle/>
          <a:p>
            <a:r>
              <a:t>Unspecified WHERE Clause and Use of the Asterisk</a:t>
            </a:r>
          </a:p>
        </p:txBody>
      </p:sp>
      <p:sp>
        <p:nvSpPr>
          <p:cNvPr id="469" name="Specify an asterisk (*)…"/>
          <p:cNvSpPr txBox="1">
            <a:spLocks noGrp="1"/>
          </p:cNvSpPr>
          <p:nvPr>
            <p:ph type="body" idx="1"/>
          </p:nvPr>
        </p:nvSpPr>
        <p:spPr>
          <a:prstGeom prst="rect">
            <a:avLst/>
          </a:prstGeom>
        </p:spPr>
        <p:txBody>
          <a:bodyPr lIns="76200" tIns="76200" rIns="76200" bIns="76200"/>
          <a:lstStyle>
            <a:lvl1pPr>
              <a:spcBef>
                <a:spcPts val="1500"/>
              </a:spcBef>
            </a:lvl1pPr>
            <a:lvl2pPr marL="1498600" indent="-889000">
              <a:spcBef>
                <a:spcPts val="1300"/>
              </a:spcBef>
            </a:lvl2pPr>
          </a:lstStyle>
          <a:p>
            <a:r>
              <a:t>Specify an asterisk (*)</a:t>
            </a:r>
          </a:p>
          <a:p>
            <a:pPr lvl="1"/>
            <a:r>
              <a:t>Retrieve all the attribute values of the selected tuples</a:t>
            </a:r>
          </a:p>
        </p:txBody>
      </p:sp>
      <p:pic>
        <p:nvPicPr>
          <p:cNvPr id="470" name="image15.png" descr="image15.png"/>
          <p:cNvPicPr>
            <a:picLocks noChangeAspect="1"/>
          </p:cNvPicPr>
          <p:nvPr/>
        </p:nvPicPr>
        <p:blipFill>
          <a:blip r:embed="rId2"/>
          <a:stretch>
            <a:fillRect/>
          </a:stretch>
        </p:blipFill>
        <p:spPr>
          <a:xfrm>
            <a:off x="6108700" y="4853060"/>
            <a:ext cx="13843000" cy="6072117"/>
          </a:xfrm>
          <a:prstGeom prst="rect">
            <a:avLst/>
          </a:prstGeom>
        </p:spPr>
      </p:pic>
      <p:sp>
        <p:nvSpPr>
          <p:cNvPr id="471"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36</a:t>
            </a:fld>
            <a:endParaRPr/>
          </a:p>
        </p:txBody>
      </p:sp>
      <p:pic>
        <p:nvPicPr>
          <p:cNvPr id="472"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75" name="Tables as Sets in SQL"/>
          <p:cNvSpPr txBox="1">
            <a:spLocks noGrp="1"/>
          </p:cNvSpPr>
          <p:nvPr>
            <p:ph type="title"/>
          </p:nvPr>
        </p:nvSpPr>
        <p:spPr>
          <a:prstGeom prst="rect">
            <a:avLst/>
          </a:prstGeom>
        </p:spPr>
        <p:txBody>
          <a:bodyPr lIns="76200" tIns="76200" rIns="76200" bIns="76200"/>
          <a:lstStyle/>
          <a:p>
            <a:r>
              <a:t>Tables as Sets in SQL</a:t>
            </a:r>
          </a:p>
        </p:txBody>
      </p:sp>
      <p:sp>
        <p:nvSpPr>
          <p:cNvPr id="476" name="SQL does not automatically eliminate duplicate tuples in query results…"/>
          <p:cNvSpPr txBox="1">
            <a:spLocks noGrp="1"/>
          </p:cNvSpPr>
          <p:nvPr>
            <p:ph type="body" idx="1"/>
          </p:nvPr>
        </p:nvSpPr>
        <p:spPr>
          <a:prstGeom prst="rect">
            <a:avLst/>
          </a:prstGeom>
        </p:spPr>
        <p:txBody>
          <a:bodyPr lIns="76200" tIns="76200" rIns="76200" bIns="76200"/>
          <a:lstStyle/>
          <a:p>
            <a:pPr>
              <a:spcBef>
                <a:spcPts val="1500"/>
              </a:spcBef>
            </a:pPr>
            <a:r>
              <a:t>SQL does not automatically eliminate duplicate tuples in query results </a:t>
            </a:r>
          </a:p>
          <a:p>
            <a:pPr>
              <a:spcBef>
                <a:spcPts val="1500"/>
              </a:spcBef>
            </a:pPr>
            <a:r>
              <a:t>Use the keyword </a:t>
            </a:r>
            <a:r>
              <a:rPr b="1">
                <a:latin typeface="Courier New"/>
                <a:ea typeface="Courier New"/>
                <a:cs typeface="Courier New"/>
                <a:sym typeface="Courier New"/>
              </a:rPr>
              <a:t>DISTINCT</a:t>
            </a:r>
            <a:r>
              <a:t> in the </a:t>
            </a:r>
            <a:r>
              <a:rPr b="1">
                <a:latin typeface="Courier New"/>
                <a:ea typeface="Courier New"/>
                <a:cs typeface="Courier New"/>
                <a:sym typeface="Courier New"/>
              </a:rPr>
              <a:t>SELECT</a:t>
            </a:r>
            <a:r>
              <a:t> clause</a:t>
            </a:r>
          </a:p>
          <a:p>
            <a:pPr marL="1498600" lvl="1" indent="-889000">
              <a:spcBef>
                <a:spcPts val="1300"/>
              </a:spcBef>
            </a:pPr>
            <a:r>
              <a:t>Only distinct tuples should remain in the result</a:t>
            </a:r>
          </a:p>
        </p:txBody>
      </p:sp>
      <p:pic>
        <p:nvPicPr>
          <p:cNvPr id="477" name="image16.png" descr="image16.png"/>
          <p:cNvPicPr>
            <a:picLocks noChangeAspect="1"/>
          </p:cNvPicPr>
          <p:nvPr/>
        </p:nvPicPr>
        <p:blipFill>
          <a:blip r:embed="rId2"/>
          <a:stretch>
            <a:fillRect/>
          </a:stretch>
        </p:blipFill>
        <p:spPr>
          <a:xfrm>
            <a:off x="5613400" y="7239000"/>
            <a:ext cx="13258800" cy="3657600"/>
          </a:xfrm>
          <a:prstGeom prst="rect">
            <a:avLst/>
          </a:prstGeom>
        </p:spPr>
      </p:pic>
      <p:sp>
        <p:nvSpPr>
          <p:cNvPr id="478"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37</a:t>
            </a:fld>
            <a:endParaRPr/>
          </a:p>
        </p:txBody>
      </p:sp>
      <p:pic>
        <p:nvPicPr>
          <p:cNvPr id="479"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84ECBF-B8AC-44EE-92D6-BC4D776B0382}"/>
              </a:ext>
            </a:extLst>
          </p:cNvPr>
          <p:cNvSpPr>
            <a:spLocks noGrp="1"/>
          </p:cNvSpPr>
          <p:nvPr>
            <p:ph type="body" idx="1"/>
          </p:nvPr>
        </p:nvSpPr>
        <p:spPr>
          <a:xfrm>
            <a:off x="-33734208" y="-25097010"/>
            <a:ext cx="103601452" cy="139639173"/>
          </a:xfrm>
        </p:spPr>
        <p:txBody>
          <a:bodyPr/>
          <a:lstStyle/>
          <a:p>
            <a:r>
              <a:rPr lang="en-US" dirty="0"/>
              <a:t>Union, Intersection, Set Difference, Cartesian Product</a:t>
            </a:r>
          </a:p>
        </p:txBody>
      </p:sp>
      <p:pic>
        <p:nvPicPr>
          <p:cNvPr id="1026" name="Picture 2" descr="Missing ALT text">
            <a:extLst>
              <a:ext uri="{FF2B5EF4-FFF2-40B4-BE49-F238E27FC236}">
                <a16:creationId xmlns:a16="http://schemas.microsoft.com/office/drawing/2014/main" id="{409E1A60-D386-4E78-8E10-CD23A8141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7" y="1375171"/>
            <a:ext cx="8374419" cy="62590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ng ALT text">
            <a:extLst>
              <a:ext uri="{FF2B5EF4-FFF2-40B4-BE49-F238E27FC236}">
                <a16:creationId xmlns:a16="http://schemas.microsoft.com/office/drawing/2014/main" id="{0C5E9ABA-C9A1-4259-BE78-DE1906D84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5436" y="1986294"/>
            <a:ext cx="8152318" cy="5222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ssing ALT text">
            <a:extLst>
              <a:ext uri="{FF2B5EF4-FFF2-40B4-BE49-F238E27FC236}">
                <a16:creationId xmlns:a16="http://schemas.microsoft.com/office/drawing/2014/main" id="{6479BB6A-85D9-40A1-918F-8E5FB9A59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470779"/>
            <a:ext cx="9028771" cy="4474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ssing ALT text">
            <a:extLst>
              <a:ext uri="{FF2B5EF4-FFF2-40B4-BE49-F238E27FC236}">
                <a16:creationId xmlns:a16="http://schemas.microsoft.com/office/drawing/2014/main" id="{42DA139B-0872-4E07-9DB3-2BC0D58E7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0401" y="7391767"/>
            <a:ext cx="8374419" cy="5974609"/>
          </a:xfrm>
          <a:prstGeom prst="rect">
            <a:avLst/>
          </a:prstGeom>
          <a:noFill/>
          <a:extLst>
            <a:ext uri="{909E8E84-426E-40DD-AFC4-6F175D3DCCD1}">
              <a14:hiddenFill xmlns:a14="http://schemas.microsoft.com/office/drawing/2010/main">
                <a:solidFill>
                  <a:srgbClr val="FFFFFF"/>
                </a:solidFill>
              </a14:hiddenFill>
            </a:ext>
          </a:extLst>
        </p:spPr>
      </p:pic>
      <p:sp>
        <p:nvSpPr>
          <p:cNvPr id="8" name="UNION, INTERSECTION, and MINUS">
            <a:extLst>
              <a:ext uri="{FF2B5EF4-FFF2-40B4-BE49-F238E27FC236}">
                <a16:creationId xmlns:a16="http://schemas.microsoft.com/office/drawing/2014/main" id="{34AB7324-1FF9-40A8-B824-41161B9D13E5}"/>
              </a:ext>
            </a:extLst>
          </p:cNvPr>
          <p:cNvSpPr txBox="1">
            <a:spLocks noGrp="1"/>
          </p:cNvSpPr>
          <p:nvPr>
            <p:ph type="title"/>
          </p:nvPr>
        </p:nvSpPr>
        <p:spPr>
          <a:xfrm>
            <a:off x="762000" y="4763"/>
            <a:ext cx="20321588" cy="1798637"/>
          </a:xfrm>
          <a:prstGeom prst="rect">
            <a:avLst/>
          </a:prstGeom>
        </p:spPr>
        <p:txBody>
          <a:bodyPr/>
          <a:lstStyle/>
          <a:p>
            <a:r>
              <a:rPr lang="en-US" sz="4400" dirty="0"/>
              <a:t>Cartesian Product, </a:t>
            </a:r>
            <a:r>
              <a:rPr sz="4400" dirty="0"/>
              <a:t>UNION, INTERSECTION, and MINUS</a:t>
            </a:r>
          </a:p>
        </p:txBody>
      </p:sp>
    </p:spTree>
    <p:extLst>
      <p:ext uri="{BB962C8B-B14F-4D97-AF65-F5344CB8AC3E}">
        <p14:creationId xmlns:p14="http://schemas.microsoft.com/office/powerpoint/2010/main" val="62528593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A8BA8D-238E-48CE-8E2B-30D008066348}"/>
              </a:ext>
            </a:extLst>
          </p:cNvPr>
          <p:cNvSpPr>
            <a:spLocks noGrp="1"/>
          </p:cNvSpPr>
          <p:nvPr>
            <p:ph type="body" idx="1"/>
          </p:nvPr>
        </p:nvSpPr>
        <p:spPr/>
        <p:txBody>
          <a:bodyPr/>
          <a:lstStyle/>
          <a:p>
            <a:endParaRPr lang="en-US" dirty="0"/>
          </a:p>
        </p:txBody>
      </p:sp>
      <p:pic>
        <p:nvPicPr>
          <p:cNvPr id="4" name="droppedImage.png" descr="droppedImage.png">
            <a:extLst>
              <a:ext uri="{FF2B5EF4-FFF2-40B4-BE49-F238E27FC236}">
                <a16:creationId xmlns:a16="http://schemas.microsoft.com/office/drawing/2014/main" id="{FD79725E-EE00-4111-B3F9-29EA8DA36593}"/>
              </a:ext>
            </a:extLst>
          </p:cNvPr>
          <p:cNvPicPr>
            <a:picLocks noChangeAspect="1"/>
          </p:cNvPicPr>
          <p:nvPr/>
        </p:nvPicPr>
        <p:blipFill>
          <a:blip r:embed="rId2"/>
          <a:stretch>
            <a:fillRect/>
          </a:stretch>
        </p:blipFill>
        <p:spPr>
          <a:xfrm>
            <a:off x="1456708" y="1803797"/>
            <a:ext cx="13939235" cy="11356989"/>
          </a:xfrm>
          <a:prstGeom prst="rect">
            <a:avLst/>
          </a:prstGeom>
          <a:ln w="12700">
            <a:miter lim="400000"/>
          </a:ln>
        </p:spPr>
      </p:pic>
      <p:sp>
        <p:nvSpPr>
          <p:cNvPr id="5" name="UNION, INTERSECTION, and MINUS">
            <a:extLst>
              <a:ext uri="{FF2B5EF4-FFF2-40B4-BE49-F238E27FC236}">
                <a16:creationId xmlns:a16="http://schemas.microsoft.com/office/drawing/2014/main" id="{F2D40D06-7FC9-4A72-9FD3-3FE0F701BBD1}"/>
              </a:ext>
            </a:extLst>
          </p:cNvPr>
          <p:cNvSpPr txBox="1">
            <a:spLocks noGrp="1"/>
          </p:cNvSpPr>
          <p:nvPr>
            <p:ph type="title"/>
          </p:nvPr>
        </p:nvSpPr>
        <p:spPr>
          <a:xfrm>
            <a:off x="762000" y="4763"/>
            <a:ext cx="20321588" cy="1798637"/>
          </a:xfrm>
          <a:prstGeom prst="rect">
            <a:avLst/>
          </a:prstGeom>
        </p:spPr>
        <p:txBody>
          <a:bodyPr/>
          <a:lstStyle/>
          <a:p>
            <a:r>
              <a:rPr dirty="0"/>
              <a:t>UNION, INTERSECTION, and MINUS</a:t>
            </a:r>
          </a:p>
        </p:txBody>
      </p:sp>
    </p:spTree>
    <p:extLst>
      <p:ext uri="{BB962C8B-B14F-4D97-AF65-F5344CB8AC3E}">
        <p14:creationId xmlns:p14="http://schemas.microsoft.com/office/powerpoint/2010/main" val="7074699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04" name="Basic SQL"/>
          <p:cNvSpPr txBox="1">
            <a:spLocks noGrp="1"/>
          </p:cNvSpPr>
          <p:nvPr>
            <p:ph type="title"/>
          </p:nvPr>
        </p:nvSpPr>
        <p:spPr>
          <a:prstGeom prst="rect">
            <a:avLst/>
          </a:prstGeom>
        </p:spPr>
        <p:txBody>
          <a:bodyPr/>
          <a:lstStyle>
            <a:lvl1pPr>
              <a:defRPr>
                <a:latin typeface="Arial"/>
                <a:ea typeface="Arial"/>
                <a:cs typeface="Arial"/>
                <a:sym typeface="Arial"/>
              </a:defRPr>
            </a:lvl1pPr>
          </a:lstStyle>
          <a:p>
            <a:r>
              <a:t>Basic SQL</a:t>
            </a:r>
          </a:p>
        </p:txBody>
      </p:sp>
      <p:sp>
        <p:nvSpPr>
          <p:cNvPr id="205" name="SQL (Structured Query Language)…"/>
          <p:cNvSpPr txBox="1">
            <a:spLocks noGrp="1"/>
          </p:cNvSpPr>
          <p:nvPr>
            <p:ph type="body" idx="1"/>
          </p:nvPr>
        </p:nvSpPr>
        <p:spPr>
          <a:prstGeom prst="rect">
            <a:avLst/>
          </a:prstGeom>
        </p:spPr>
        <p:txBody>
          <a:bodyPr/>
          <a:lstStyle/>
          <a:p>
            <a:r>
              <a:t>SQL (Structured Query Language) </a:t>
            </a:r>
          </a:p>
          <a:p>
            <a:pPr lvl="1"/>
            <a:r>
              <a:t>Considered one of the major reasons for the commercial success of relational databases</a:t>
            </a:r>
          </a:p>
          <a:p>
            <a:pPr lvl="1"/>
            <a:r>
              <a:t>Appeared 1974</a:t>
            </a:r>
          </a:p>
          <a:p>
            <a:pPr lvl="1"/>
            <a:r>
              <a:t>Last stable release SQL:2011</a:t>
            </a:r>
          </a:p>
          <a:p>
            <a:pPr lvl="1"/>
            <a:r>
              <a:t>Core specification - Standards</a:t>
            </a:r>
          </a:p>
          <a:p>
            <a:pPr lvl="1"/>
            <a:r>
              <a:t>ANSI (since 1986)</a:t>
            </a:r>
          </a:p>
          <a:p>
            <a:pPr lvl="1"/>
            <a:r>
              <a:t>ISO/IEC 9075 (since 1987)</a:t>
            </a:r>
          </a:p>
        </p:txBody>
      </p:sp>
      <p:sp>
        <p:nvSpPr>
          <p:cNvPr id="206"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20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82" name="Tables as Sets in SQL"/>
          <p:cNvSpPr txBox="1">
            <a:spLocks noGrp="1"/>
          </p:cNvSpPr>
          <p:nvPr>
            <p:ph type="title"/>
          </p:nvPr>
        </p:nvSpPr>
        <p:spPr>
          <a:prstGeom prst="rect">
            <a:avLst/>
          </a:prstGeom>
        </p:spPr>
        <p:txBody>
          <a:bodyPr lIns="76200" tIns="76200" rIns="76200" bIns="76200"/>
          <a:lstStyle/>
          <a:p>
            <a:r>
              <a:t>Tables as Sets in SQL</a:t>
            </a:r>
          </a:p>
        </p:txBody>
      </p:sp>
      <p:sp>
        <p:nvSpPr>
          <p:cNvPr id="483" name="Set operations…"/>
          <p:cNvSpPr txBox="1">
            <a:spLocks noGrp="1"/>
          </p:cNvSpPr>
          <p:nvPr>
            <p:ph type="body" idx="1"/>
          </p:nvPr>
        </p:nvSpPr>
        <p:spPr>
          <a:prstGeom prst="rect">
            <a:avLst/>
          </a:prstGeom>
        </p:spPr>
        <p:txBody>
          <a:bodyPr lIns="76200" tIns="76200" rIns="76200" bIns="76200"/>
          <a:lstStyle/>
          <a:p>
            <a:pPr>
              <a:spcBef>
                <a:spcPts val="1500"/>
              </a:spcBef>
            </a:pPr>
            <a:r>
              <a:rPr dirty="0"/>
              <a:t>Set operations</a:t>
            </a:r>
          </a:p>
          <a:p>
            <a:pPr marL="1498600" lvl="1" indent="-889000">
              <a:spcBef>
                <a:spcPts val="1300"/>
              </a:spcBef>
            </a:pPr>
            <a:r>
              <a:rPr b="1" dirty="0">
                <a:latin typeface="Courier New"/>
                <a:ea typeface="Courier New"/>
                <a:cs typeface="Courier New"/>
                <a:sym typeface="Courier New"/>
              </a:rPr>
              <a:t>UNION</a:t>
            </a:r>
            <a:r>
              <a:rPr dirty="0"/>
              <a:t>, </a:t>
            </a:r>
            <a:r>
              <a:rPr b="1" dirty="0">
                <a:latin typeface="Courier New"/>
                <a:ea typeface="Courier New"/>
                <a:cs typeface="Courier New"/>
                <a:sym typeface="Courier New"/>
              </a:rPr>
              <a:t>INTERSECT</a:t>
            </a:r>
            <a:r>
              <a:rPr dirty="0"/>
              <a:t>, </a:t>
            </a:r>
            <a:r>
              <a:rPr b="1" dirty="0">
                <a:latin typeface="Courier New"/>
                <a:ea typeface="Courier New"/>
                <a:cs typeface="Courier New"/>
                <a:sym typeface="Courier New"/>
              </a:rPr>
              <a:t>EXCEPT</a:t>
            </a:r>
            <a:r>
              <a:rPr dirty="0"/>
              <a:t> (Set difference)</a:t>
            </a:r>
          </a:p>
          <a:p>
            <a:pPr marL="1498600" lvl="1" indent="-889000">
              <a:spcBef>
                <a:spcPts val="1300"/>
              </a:spcBef>
            </a:pPr>
            <a:r>
              <a:rPr dirty="0"/>
              <a:t>Corresponding multiset operations: </a:t>
            </a:r>
            <a:r>
              <a:rPr lang="en-US" b="1" dirty="0">
                <a:latin typeface="Courier New"/>
                <a:ea typeface="Courier New"/>
                <a:cs typeface="Courier New"/>
                <a:sym typeface="Courier New"/>
              </a:rPr>
              <a:t>UNION</a:t>
            </a:r>
            <a:r>
              <a:rPr lang="en-US" b="1" dirty="0"/>
              <a:t> </a:t>
            </a:r>
            <a:r>
              <a:rPr lang="en-US" b="1" dirty="0">
                <a:latin typeface="Courier New"/>
                <a:ea typeface="Courier New"/>
                <a:cs typeface="Courier New"/>
                <a:sym typeface="Courier New"/>
              </a:rPr>
              <a:t>ALL</a:t>
            </a:r>
            <a:r>
              <a:rPr dirty="0"/>
              <a:t>, </a:t>
            </a:r>
            <a:r>
              <a:rPr b="1" dirty="0">
                <a:latin typeface="Courier New"/>
                <a:ea typeface="Courier New"/>
                <a:cs typeface="Courier New"/>
                <a:sym typeface="Courier New"/>
              </a:rPr>
              <a:t>EXCEPT</a:t>
            </a:r>
            <a:r>
              <a:rPr b="1" dirty="0"/>
              <a:t> </a:t>
            </a:r>
            <a:r>
              <a:rPr b="1" dirty="0">
                <a:latin typeface="Courier New"/>
                <a:ea typeface="Courier New"/>
                <a:cs typeface="Courier New"/>
                <a:sym typeface="Courier New"/>
              </a:rPr>
              <a:t>ALL</a:t>
            </a:r>
            <a:r>
              <a:rPr dirty="0"/>
              <a:t>, </a:t>
            </a:r>
            <a:r>
              <a:rPr b="1" dirty="0">
                <a:latin typeface="Courier New"/>
                <a:ea typeface="Courier New"/>
                <a:cs typeface="Courier New"/>
                <a:sym typeface="Courier New"/>
              </a:rPr>
              <a:t>INTERSECT</a:t>
            </a:r>
            <a:r>
              <a:rPr b="1" dirty="0"/>
              <a:t> </a:t>
            </a:r>
            <a:r>
              <a:rPr b="1" dirty="0">
                <a:latin typeface="Courier New"/>
                <a:ea typeface="Courier New"/>
                <a:cs typeface="Courier New"/>
                <a:sym typeface="Courier New"/>
              </a:rPr>
              <a:t>ALL</a:t>
            </a:r>
          </a:p>
        </p:txBody>
      </p:sp>
      <p:sp>
        <p:nvSpPr>
          <p:cNvPr id="48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40</a:t>
            </a:fld>
            <a:endParaRPr/>
          </a:p>
        </p:txBody>
      </p:sp>
      <p:pic>
        <p:nvPicPr>
          <p:cNvPr id="485"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486" name="image17.png" descr="image17.png"/>
          <p:cNvPicPr>
            <a:picLocks noChangeAspect="1"/>
          </p:cNvPicPr>
          <p:nvPr/>
        </p:nvPicPr>
        <p:blipFill>
          <a:blip r:embed="rId4"/>
          <a:stretch>
            <a:fillRect/>
          </a:stretch>
        </p:blipFill>
        <p:spPr>
          <a:xfrm>
            <a:off x="1831254" y="6401231"/>
            <a:ext cx="13721535" cy="6162840"/>
          </a:xfrm>
          <a:prstGeom prst="rect">
            <a:avLst/>
          </a:prstGeom>
          <a:ln w="12700">
            <a:solidFill>
              <a:srgbClr val="000000"/>
            </a:solidFill>
            <a:miter lim="400000"/>
          </a:ln>
          <a:effectLst>
            <a:outerShdw blurRad="127000" dist="50800" dir="5400000" rotWithShape="0">
              <a:srgbClr val="000000">
                <a:alpha val="50000"/>
              </a:srgbClr>
            </a:outerShdw>
          </a:effectLst>
        </p:spPr>
      </p:pic>
      <p:sp>
        <p:nvSpPr>
          <p:cNvPr id="9" name="TextBox 8">
            <a:extLst>
              <a:ext uri="{FF2B5EF4-FFF2-40B4-BE49-F238E27FC236}">
                <a16:creationId xmlns:a16="http://schemas.microsoft.com/office/drawing/2014/main" id="{E083276A-94E7-42F2-886F-ACEC42D16064}"/>
              </a:ext>
            </a:extLst>
          </p:cNvPr>
          <p:cNvSpPr txBox="1"/>
          <p:nvPr/>
        </p:nvSpPr>
        <p:spPr>
          <a:xfrm>
            <a:off x="15757451" y="7099070"/>
            <a:ext cx="8197513"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b="0" i="0" dirty="0">
                <a:solidFill>
                  <a:srgbClr val="273239"/>
                </a:solidFill>
                <a:effectLst/>
                <a:latin typeface="urw-din"/>
              </a:rPr>
              <a:t>The only difference between Union and Union All is that Union extracts the rows that are being specified in the query while Union All extracts all the rows including the duplicates (repeated values) from both the queries.</a:t>
            </a:r>
            <a:endParaRPr lang="en-US" sz="3600"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91" name="Substring Pattern Matching and Arithmetic Operators"/>
          <p:cNvSpPr txBox="1">
            <a:spLocks noGrp="1"/>
          </p:cNvSpPr>
          <p:nvPr>
            <p:ph type="title"/>
          </p:nvPr>
        </p:nvSpPr>
        <p:spPr>
          <a:prstGeom prst="rect">
            <a:avLst/>
          </a:prstGeom>
        </p:spPr>
        <p:txBody>
          <a:bodyPr lIns="76200" tIns="76200" rIns="76200" bIns="76200"/>
          <a:lstStyle>
            <a:lvl1pPr>
              <a:defRPr sz="6200"/>
            </a:lvl1pPr>
          </a:lstStyle>
          <a:p>
            <a:r>
              <a:t>Substring Pattern Matching and Arithmetic Operators</a:t>
            </a:r>
          </a:p>
        </p:txBody>
      </p:sp>
      <p:sp>
        <p:nvSpPr>
          <p:cNvPr id="492" name="LIKE comparison operator…"/>
          <p:cNvSpPr txBox="1">
            <a:spLocks noGrp="1"/>
          </p:cNvSpPr>
          <p:nvPr>
            <p:ph type="body" idx="1"/>
          </p:nvPr>
        </p:nvSpPr>
        <p:spPr>
          <a:xfrm>
            <a:off x="789955" y="2507681"/>
            <a:ext cx="22860000" cy="10108408"/>
          </a:xfrm>
          <a:prstGeom prst="rect">
            <a:avLst/>
          </a:prstGeom>
        </p:spPr>
        <p:txBody>
          <a:bodyPr lIns="76200" tIns="76200" rIns="76200" bIns="76200"/>
          <a:lstStyle/>
          <a:p>
            <a:pPr>
              <a:lnSpc>
                <a:spcPct val="90000"/>
              </a:lnSpc>
              <a:spcBef>
                <a:spcPts val="1500"/>
              </a:spcBef>
            </a:pPr>
            <a:r>
              <a:rPr sz="4400" b="1" dirty="0">
                <a:latin typeface="Courier New"/>
                <a:ea typeface="Courier New"/>
                <a:cs typeface="Courier New"/>
                <a:sym typeface="Courier New"/>
              </a:rPr>
              <a:t>LIKE</a:t>
            </a:r>
            <a:r>
              <a:rPr sz="4400" b="1" dirty="0"/>
              <a:t> </a:t>
            </a:r>
            <a:r>
              <a:rPr sz="4400" dirty="0"/>
              <a:t>comparison operator</a:t>
            </a:r>
          </a:p>
          <a:p>
            <a:pPr marL="1498600" lvl="1" indent="-889000">
              <a:lnSpc>
                <a:spcPct val="90000"/>
              </a:lnSpc>
              <a:spcBef>
                <a:spcPts val="1300"/>
              </a:spcBef>
            </a:pPr>
            <a:r>
              <a:rPr sz="4400" dirty="0"/>
              <a:t>Used for string </a:t>
            </a:r>
            <a:r>
              <a:rPr sz="4400" b="1" dirty="0"/>
              <a:t>pattern matching</a:t>
            </a:r>
          </a:p>
          <a:p>
            <a:pPr marL="1498600" lvl="1" indent="-889000">
              <a:lnSpc>
                <a:spcPct val="90000"/>
              </a:lnSpc>
              <a:spcBef>
                <a:spcPts val="1300"/>
              </a:spcBef>
            </a:pPr>
            <a:r>
              <a:rPr sz="4400" b="1" dirty="0">
                <a:latin typeface="Courier New"/>
                <a:ea typeface="Courier New"/>
                <a:cs typeface="Courier New"/>
                <a:sym typeface="Courier New"/>
              </a:rPr>
              <a:t>%</a:t>
            </a:r>
            <a:r>
              <a:rPr sz="4400" dirty="0"/>
              <a:t> replaces an arbitrary number of zero or more characters</a:t>
            </a:r>
          </a:p>
          <a:p>
            <a:pPr marL="1498600" lvl="1" indent="-889000">
              <a:lnSpc>
                <a:spcPct val="90000"/>
              </a:lnSpc>
              <a:spcBef>
                <a:spcPts val="1300"/>
              </a:spcBef>
            </a:pPr>
            <a:r>
              <a:rPr sz="4400" dirty="0"/>
              <a:t>underscore (</a:t>
            </a:r>
            <a:r>
              <a:rPr sz="4400" b="1" dirty="0">
                <a:latin typeface="Courier"/>
                <a:ea typeface="Courier"/>
                <a:cs typeface="Courier"/>
                <a:sym typeface="Courier"/>
              </a:rPr>
              <a:t>_</a:t>
            </a:r>
            <a:r>
              <a:rPr sz="4400" dirty="0"/>
              <a:t>) replaces a single character</a:t>
            </a:r>
          </a:p>
        </p:txBody>
      </p:sp>
      <p:sp>
        <p:nvSpPr>
          <p:cNvPr id="493"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41</a:t>
            </a:fld>
            <a:endParaRPr/>
          </a:p>
        </p:txBody>
      </p:sp>
      <p:pic>
        <p:nvPicPr>
          <p:cNvPr id="49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2" name="Object 1">
            <a:extLst>
              <a:ext uri="{FF2B5EF4-FFF2-40B4-BE49-F238E27FC236}">
                <a16:creationId xmlns:a16="http://schemas.microsoft.com/office/drawing/2014/main" id="{D48A9BE8-086E-4E97-9028-96846B4BD2D0}"/>
              </a:ext>
            </a:extLst>
          </p:cNvPr>
          <p:cNvGraphicFramePr>
            <a:graphicFrameLocks noChangeAspect="1"/>
          </p:cNvGraphicFramePr>
          <p:nvPr>
            <p:extLst>
              <p:ext uri="{D42A27DB-BD31-4B8C-83A1-F6EECF244321}">
                <p14:modId xmlns:p14="http://schemas.microsoft.com/office/powerpoint/2010/main" val="1769155792"/>
              </p:ext>
            </p:extLst>
          </p:nvPr>
        </p:nvGraphicFramePr>
        <p:xfrm>
          <a:off x="12808142" y="6375234"/>
          <a:ext cx="10841813" cy="1910096"/>
        </p:xfrm>
        <a:graphic>
          <a:graphicData uri="http://schemas.openxmlformats.org/presentationml/2006/ole">
            <mc:AlternateContent xmlns:mc="http://schemas.openxmlformats.org/markup-compatibility/2006">
              <mc:Choice xmlns:v="urn:schemas-microsoft-com:vml" Requires="v">
                <p:oleObj name="Bitmap Image" r:id="rId3" imgW="2558880" imgH="450720" progId="Paint.Picture">
                  <p:embed/>
                </p:oleObj>
              </mc:Choice>
              <mc:Fallback>
                <p:oleObj name="Bitmap Image" r:id="rId3" imgW="2558880" imgH="450720" progId="Paint.Picture">
                  <p:embed/>
                  <p:pic>
                    <p:nvPicPr>
                      <p:cNvPr id="0" name=""/>
                      <p:cNvPicPr/>
                      <p:nvPr/>
                    </p:nvPicPr>
                    <p:blipFill>
                      <a:blip r:embed="rId4"/>
                      <a:stretch>
                        <a:fillRect/>
                      </a:stretch>
                    </p:blipFill>
                    <p:spPr>
                      <a:xfrm>
                        <a:off x="12808142" y="6375234"/>
                        <a:ext cx="10841813" cy="191009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AB101492-ACB2-4BA6-BCA3-44B54CD68067}"/>
              </a:ext>
            </a:extLst>
          </p:cNvPr>
          <p:cNvGraphicFramePr>
            <a:graphicFrameLocks noChangeAspect="1"/>
          </p:cNvGraphicFramePr>
          <p:nvPr>
            <p:extLst>
              <p:ext uri="{D42A27DB-BD31-4B8C-83A1-F6EECF244321}">
                <p14:modId xmlns:p14="http://schemas.microsoft.com/office/powerpoint/2010/main" val="821560244"/>
              </p:ext>
            </p:extLst>
          </p:nvPr>
        </p:nvGraphicFramePr>
        <p:xfrm>
          <a:off x="1259512" y="6454379"/>
          <a:ext cx="10358511" cy="1751807"/>
        </p:xfrm>
        <a:graphic>
          <a:graphicData uri="http://schemas.openxmlformats.org/presentationml/2006/ole">
            <mc:AlternateContent xmlns:mc="http://schemas.openxmlformats.org/markup-compatibility/2006">
              <mc:Choice xmlns:v="urn:schemas-microsoft-com:vml" Requires="v">
                <p:oleObj name="Bitmap Image" r:id="rId5" imgW="2590920" imgH="438120" progId="Paint.Picture">
                  <p:embed/>
                </p:oleObj>
              </mc:Choice>
              <mc:Fallback>
                <p:oleObj name="Bitmap Image" r:id="rId5" imgW="2590920" imgH="438120" progId="Paint.Picture">
                  <p:embed/>
                  <p:pic>
                    <p:nvPicPr>
                      <p:cNvPr id="0" name=""/>
                      <p:cNvPicPr/>
                      <p:nvPr/>
                    </p:nvPicPr>
                    <p:blipFill>
                      <a:blip r:embed="rId6"/>
                      <a:stretch>
                        <a:fillRect/>
                      </a:stretch>
                    </p:blipFill>
                    <p:spPr>
                      <a:xfrm>
                        <a:off x="1259512" y="6454379"/>
                        <a:ext cx="10358511" cy="175180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99526F1-0ED1-4AEC-973F-FB99F8B03A6F}"/>
              </a:ext>
            </a:extLst>
          </p:cNvPr>
          <p:cNvGraphicFramePr>
            <a:graphicFrameLocks noChangeAspect="1"/>
          </p:cNvGraphicFramePr>
          <p:nvPr>
            <p:extLst>
              <p:ext uri="{D42A27DB-BD31-4B8C-83A1-F6EECF244321}">
                <p14:modId xmlns:p14="http://schemas.microsoft.com/office/powerpoint/2010/main" val="30416616"/>
              </p:ext>
            </p:extLst>
          </p:nvPr>
        </p:nvGraphicFramePr>
        <p:xfrm>
          <a:off x="1259512" y="9518874"/>
          <a:ext cx="8104721" cy="1784526"/>
        </p:xfrm>
        <a:graphic>
          <a:graphicData uri="http://schemas.openxmlformats.org/presentationml/2006/ole">
            <mc:AlternateContent xmlns:mc="http://schemas.openxmlformats.org/markup-compatibility/2006">
              <mc:Choice xmlns:v="urn:schemas-microsoft-com:vml" Requires="v">
                <p:oleObj name="Bitmap Image" r:id="rId7" imgW="2076480" imgH="457200" progId="Paint.Picture">
                  <p:embed/>
                </p:oleObj>
              </mc:Choice>
              <mc:Fallback>
                <p:oleObj name="Bitmap Image" r:id="rId7" imgW="2076480" imgH="457200" progId="Paint.Picture">
                  <p:embed/>
                  <p:pic>
                    <p:nvPicPr>
                      <p:cNvPr id="0" name=""/>
                      <p:cNvPicPr/>
                      <p:nvPr/>
                    </p:nvPicPr>
                    <p:blipFill>
                      <a:blip r:embed="rId8"/>
                      <a:stretch>
                        <a:fillRect/>
                      </a:stretch>
                    </p:blipFill>
                    <p:spPr>
                      <a:xfrm>
                        <a:off x="1259512" y="9518874"/>
                        <a:ext cx="8104721" cy="178452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3CD99EB-40EB-4D4E-8DB9-94D7E82D671B}"/>
              </a:ext>
            </a:extLst>
          </p:cNvPr>
          <p:cNvGraphicFramePr>
            <a:graphicFrameLocks noChangeAspect="1"/>
          </p:cNvGraphicFramePr>
          <p:nvPr>
            <p:extLst>
              <p:ext uri="{D42A27DB-BD31-4B8C-83A1-F6EECF244321}">
                <p14:modId xmlns:p14="http://schemas.microsoft.com/office/powerpoint/2010/main" val="2338381068"/>
              </p:ext>
            </p:extLst>
          </p:nvPr>
        </p:nvGraphicFramePr>
        <p:xfrm>
          <a:off x="12830520" y="9287249"/>
          <a:ext cx="7353148" cy="1634033"/>
        </p:xfrm>
        <a:graphic>
          <a:graphicData uri="http://schemas.openxmlformats.org/presentationml/2006/ole">
            <mc:AlternateContent xmlns:mc="http://schemas.openxmlformats.org/markup-compatibility/2006">
              <mc:Choice xmlns:v="urn:schemas-microsoft-com:vml" Requires="v">
                <p:oleObj name="Bitmap Image" r:id="rId9" imgW="2057400" imgH="457200" progId="Paint.Picture">
                  <p:embed/>
                </p:oleObj>
              </mc:Choice>
              <mc:Fallback>
                <p:oleObj name="Bitmap Image" r:id="rId9" imgW="2057400" imgH="457200" progId="Paint.Picture">
                  <p:embed/>
                  <p:pic>
                    <p:nvPicPr>
                      <p:cNvPr id="0" name=""/>
                      <p:cNvPicPr/>
                      <p:nvPr/>
                    </p:nvPicPr>
                    <p:blipFill>
                      <a:blip r:embed="rId10"/>
                      <a:stretch>
                        <a:fillRect/>
                      </a:stretch>
                    </p:blipFill>
                    <p:spPr>
                      <a:xfrm>
                        <a:off x="12830520" y="9287249"/>
                        <a:ext cx="7353148" cy="1634033"/>
                      </a:xfrm>
                      <a:prstGeom prst="rect">
                        <a:avLst/>
                      </a:prstGeom>
                    </p:spPr>
                  </p:pic>
                </p:oleObj>
              </mc:Fallback>
            </mc:AlternateContent>
          </a:graphicData>
        </a:graphic>
      </p:graphicFrame>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91" name="Substring Pattern Matching and Arithmetic Operators"/>
          <p:cNvSpPr txBox="1">
            <a:spLocks noGrp="1"/>
          </p:cNvSpPr>
          <p:nvPr>
            <p:ph type="title"/>
          </p:nvPr>
        </p:nvSpPr>
        <p:spPr>
          <a:prstGeom prst="rect">
            <a:avLst/>
          </a:prstGeom>
        </p:spPr>
        <p:txBody>
          <a:bodyPr lIns="76200" tIns="76200" rIns="76200" bIns="76200"/>
          <a:lstStyle>
            <a:lvl1pPr>
              <a:defRPr sz="6200"/>
            </a:lvl1pPr>
          </a:lstStyle>
          <a:p>
            <a:r>
              <a:t>Substring Pattern Matching and Arithmetic Operators</a:t>
            </a:r>
          </a:p>
        </p:txBody>
      </p:sp>
      <p:sp>
        <p:nvSpPr>
          <p:cNvPr id="492" name="LIKE comparison operator…"/>
          <p:cNvSpPr txBox="1">
            <a:spLocks noGrp="1"/>
          </p:cNvSpPr>
          <p:nvPr>
            <p:ph type="body" idx="1"/>
          </p:nvPr>
        </p:nvSpPr>
        <p:spPr>
          <a:xfrm>
            <a:off x="646656" y="1971201"/>
            <a:ext cx="22860000" cy="10108408"/>
          </a:xfrm>
          <a:prstGeom prst="rect">
            <a:avLst/>
          </a:prstGeom>
        </p:spPr>
        <p:txBody>
          <a:bodyPr lIns="76200" tIns="76200" rIns="76200" bIns="76200"/>
          <a:lstStyle/>
          <a:p>
            <a:pPr>
              <a:lnSpc>
                <a:spcPct val="90000"/>
              </a:lnSpc>
              <a:spcBef>
                <a:spcPts val="1500"/>
              </a:spcBef>
            </a:pPr>
            <a:r>
              <a:rPr lang="en-US" sz="4400" dirty="0"/>
              <a:t>Standard arithmetic operators:</a:t>
            </a:r>
          </a:p>
          <a:p>
            <a:pPr marL="1498600" lvl="1" indent="-889000">
              <a:lnSpc>
                <a:spcPct val="90000"/>
              </a:lnSpc>
              <a:spcBef>
                <a:spcPts val="1300"/>
              </a:spcBef>
            </a:pPr>
            <a:r>
              <a:rPr lang="en-US" sz="4400" dirty="0"/>
              <a:t>Addition (</a:t>
            </a:r>
            <a:r>
              <a:rPr lang="en-US" sz="4400" b="1" dirty="0">
                <a:latin typeface="Courier"/>
                <a:ea typeface="Courier"/>
                <a:cs typeface="Courier"/>
                <a:sym typeface="Courier"/>
              </a:rPr>
              <a:t>+</a:t>
            </a:r>
            <a:r>
              <a:rPr lang="en-US" sz="4400" dirty="0"/>
              <a:t>), subtraction (</a:t>
            </a:r>
            <a:r>
              <a:rPr lang="en-US" sz="4400" b="1" dirty="0">
                <a:latin typeface="Courier"/>
                <a:ea typeface="Courier"/>
                <a:cs typeface="Courier"/>
                <a:sym typeface="Courier"/>
              </a:rPr>
              <a:t>-</a:t>
            </a:r>
            <a:r>
              <a:rPr lang="en-US" sz="4400" dirty="0"/>
              <a:t>), multiplication (</a:t>
            </a:r>
            <a:r>
              <a:rPr lang="en-US" sz="4400" b="1" dirty="0">
                <a:latin typeface="Courier"/>
                <a:ea typeface="Courier"/>
                <a:cs typeface="Courier"/>
                <a:sym typeface="Courier"/>
              </a:rPr>
              <a:t>*</a:t>
            </a:r>
            <a:r>
              <a:rPr lang="en-US" sz="4400" dirty="0"/>
              <a:t>), and division (</a:t>
            </a:r>
            <a:r>
              <a:rPr lang="en-US" sz="4400" b="1" dirty="0">
                <a:latin typeface="Courier"/>
                <a:ea typeface="Courier"/>
                <a:cs typeface="Courier"/>
                <a:sym typeface="Courier"/>
              </a:rPr>
              <a:t>/</a:t>
            </a:r>
            <a:r>
              <a:rPr lang="en-US" sz="4400" dirty="0"/>
              <a:t>) </a:t>
            </a:r>
          </a:p>
          <a:p>
            <a:pPr>
              <a:lnSpc>
                <a:spcPct val="90000"/>
              </a:lnSpc>
              <a:spcBef>
                <a:spcPts val="1500"/>
              </a:spcBef>
            </a:pPr>
            <a:r>
              <a:rPr lang="en-US" sz="4400" b="1" dirty="0">
                <a:latin typeface="Courier New"/>
                <a:ea typeface="Courier New"/>
                <a:cs typeface="Courier New"/>
                <a:sym typeface="Courier New"/>
              </a:rPr>
              <a:t>BETWEEN</a:t>
            </a:r>
            <a:r>
              <a:rPr lang="en-US" sz="4400" dirty="0"/>
              <a:t> comparison operator</a:t>
            </a:r>
          </a:p>
        </p:txBody>
      </p:sp>
      <p:sp>
        <p:nvSpPr>
          <p:cNvPr id="493"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42</a:t>
            </a:fld>
            <a:endParaRPr/>
          </a:p>
        </p:txBody>
      </p:sp>
      <p:pic>
        <p:nvPicPr>
          <p:cNvPr id="49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6" name="Object 5">
            <a:extLst>
              <a:ext uri="{FF2B5EF4-FFF2-40B4-BE49-F238E27FC236}">
                <a16:creationId xmlns:a16="http://schemas.microsoft.com/office/drawing/2014/main" id="{FA02D90F-E2DA-4A11-BA0C-0E74D669E6FB}"/>
              </a:ext>
            </a:extLst>
          </p:cNvPr>
          <p:cNvGraphicFramePr>
            <a:graphicFrameLocks noChangeAspect="1"/>
          </p:cNvGraphicFramePr>
          <p:nvPr>
            <p:extLst>
              <p:ext uri="{D42A27DB-BD31-4B8C-83A1-F6EECF244321}">
                <p14:modId xmlns:p14="http://schemas.microsoft.com/office/powerpoint/2010/main" val="219011311"/>
              </p:ext>
            </p:extLst>
          </p:nvPr>
        </p:nvGraphicFramePr>
        <p:xfrm>
          <a:off x="994204" y="5591433"/>
          <a:ext cx="10140260" cy="1872048"/>
        </p:xfrm>
        <a:graphic>
          <a:graphicData uri="http://schemas.openxmlformats.org/presentationml/2006/ole">
            <mc:AlternateContent xmlns:mc="http://schemas.openxmlformats.org/markup-compatibility/2006">
              <mc:Choice xmlns:v="urn:schemas-microsoft-com:vml" Requires="v">
                <p:oleObj name="Bitmap Image" r:id="rId3" imgW="2476440" imgH="457200" progId="Paint.Picture">
                  <p:embed/>
                </p:oleObj>
              </mc:Choice>
              <mc:Fallback>
                <p:oleObj name="Bitmap Image" r:id="rId3" imgW="2476440" imgH="457200" progId="Paint.Picture">
                  <p:embed/>
                  <p:pic>
                    <p:nvPicPr>
                      <p:cNvPr id="0" name=""/>
                      <p:cNvPicPr/>
                      <p:nvPr/>
                    </p:nvPicPr>
                    <p:blipFill>
                      <a:blip r:embed="rId4"/>
                      <a:stretch>
                        <a:fillRect/>
                      </a:stretch>
                    </p:blipFill>
                    <p:spPr>
                      <a:xfrm>
                        <a:off x="994204" y="5591433"/>
                        <a:ext cx="10140260" cy="187204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D8407A1-5BD0-4A18-B902-0555173141EB}"/>
              </a:ext>
            </a:extLst>
          </p:cNvPr>
          <p:cNvGraphicFramePr>
            <a:graphicFrameLocks noChangeAspect="1"/>
          </p:cNvGraphicFramePr>
          <p:nvPr>
            <p:extLst>
              <p:ext uri="{D42A27DB-BD31-4B8C-83A1-F6EECF244321}">
                <p14:modId xmlns:p14="http://schemas.microsoft.com/office/powerpoint/2010/main" val="313688861"/>
              </p:ext>
            </p:extLst>
          </p:nvPr>
        </p:nvGraphicFramePr>
        <p:xfrm>
          <a:off x="1237907" y="7622187"/>
          <a:ext cx="11027126" cy="1872047"/>
        </p:xfrm>
        <a:graphic>
          <a:graphicData uri="http://schemas.openxmlformats.org/presentationml/2006/ole">
            <mc:AlternateContent xmlns:mc="http://schemas.openxmlformats.org/markup-compatibility/2006">
              <mc:Choice xmlns:v="urn:schemas-microsoft-com:vml" Requires="v">
                <p:oleObj name="Bitmap Image" r:id="rId5" imgW="2730600" imgH="463680" progId="Paint.Picture">
                  <p:embed/>
                </p:oleObj>
              </mc:Choice>
              <mc:Fallback>
                <p:oleObj name="Bitmap Image" r:id="rId5" imgW="2730600" imgH="463680" progId="Paint.Picture">
                  <p:embed/>
                  <p:pic>
                    <p:nvPicPr>
                      <p:cNvPr id="0" name=""/>
                      <p:cNvPicPr/>
                      <p:nvPr/>
                    </p:nvPicPr>
                    <p:blipFill>
                      <a:blip r:embed="rId6"/>
                      <a:stretch>
                        <a:fillRect/>
                      </a:stretch>
                    </p:blipFill>
                    <p:spPr>
                      <a:xfrm>
                        <a:off x="1237907" y="7622187"/>
                        <a:ext cx="11027126" cy="187204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9D51F76-4C95-4AF7-97F0-0CE6EB51F46F}"/>
              </a:ext>
            </a:extLst>
          </p:cNvPr>
          <p:cNvGraphicFramePr>
            <a:graphicFrameLocks noChangeAspect="1"/>
          </p:cNvGraphicFramePr>
          <p:nvPr>
            <p:extLst>
              <p:ext uri="{D42A27DB-BD31-4B8C-83A1-F6EECF244321}">
                <p14:modId xmlns:p14="http://schemas.microsoft.com/office/powerpoint/2010/main" val="154432702"/>
              </p:ext>
            </p:extLst>
          </p:nvPr>
        </p:nvGraphicFramePr>
        <p:xfrm>
          <a:off x="12820981" y="4257075"/>
          <a:ext cx="11033223" cy="4082878"/>
        </p:xfrm>
        <a:graphic>
          <a:graphicData uri="http://schemas.openxmlformats.org/presentationml/2006/ole">
            <mc:AlternateContent xmlns:mc="http://schemas.openxmlformats.org/markup-compatibility/2006">
              <mc:Choice xmlns:v="urn:schemas-microsoft-com:vml" Requires="v">
                <p:oleObj name="Bitmap Image" r:id="rId7" imgW="3517920" imgH="876240" progId="Paint.Picture">
                  <p:embed/>
                </p:oleObj>
              </mc:Choice>
              <mc:Fallback>
                <p:oleObj name="Bitmap Image" r:id="rId7" imgW="3517920" imgH="876240" progId="Paint.Picture">
                  <p:embed/>
                  <p:pic>
                    <p:nvPicPr>
                      <p:cNvPr id="0" name=""/>
                      <p:cNvPicPr/>
                      <p:nvPr/>
                    </p:nvPicPr>
                    <p:blipFill>
                      <a:blip r:embed="rId8"/>
                      <a:stretch>
                        <a:fillRect/>
                      </a:stretch>
                    </p:blipFill>
                    <p:spPr>
                      <a:xfrm>
                        <a:off x="12820981" y="4257075"/>
                        <a:ext cx="11033223" cy="408287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192637D-035A-4DD0-B288-16FCDC594FC8}"/>
              </a:ext>
            </a:extLst>
          </p:cNvPr>
          <p:cNvGraphicFramePr>
            <a:graphicFrameLocks noChangeAspect="1"/>
          </p:cNvGraphicFramePr>
          <p:nvPr>
            <p:extLst>
              <p:ext uri="{D42A27DB-BD31-4B8C-83A1-F6EECF244321}">
                <p14:modId xmlns:p14="http://schemas.microsoft.com/office/powerpoint/2010/main" val="1285792458"/>
              </p:ext>
            </p:extLst>
          </p:nvPr>
        </p:nvGraphicFramePr>
        <p:xfrm>
          <a:off x="12983939" y="9043837"/>
          <a:ext cx="10707305" cy="3608291"/>
        </p:xfrm>
        <a:graphic>
          <a:graphicData uri="http://schemas.openxmlformats.org/presentationml/2006/ole">
            <mc:AlternateContent xmlns:mc="http://schemas.openxmlformats.org/markup-compatibility/2006">
              <mc:Choice xmlns:v="urn:schemas-microsoft-com:vml" Requires="v">
                <p:oleObj name="Bitmap Image" r:id="rId9" imgW="4254480" imgH="844560" progId="Paint.Picture">
                  <p:embed/>
                </p:oleObj>
              </mc:Choice>
              <mc:Fallback>
                <p:oleObj name="Bitmap Image" r:id="rId9" imgW="4254480" imgH="844560" progId="Paint.Picture">
                  <p:embed/>
                  <p:pic>
                    <p:nvPicPr>
                      <p:cNvPr id="0" name=""/>
                      <p:cNvPicPr/>
                      <p:nvPr/>
                    </p:nvPicPr>
                    <p:blipFill>
                      <a:blip r:embed="rId10"/>
                      <a:stretch>
                        <a:fillRect/>
                      </a:stretch>
                    </p:blipFill>
                    <p:spPr>
                      <a:xfrm>
                        <a:off x="12983939" y="9043837"/>
                        <a:ext cx="10707305" cy="3608291"/>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EF28D271-0051-4B78-BD63-BC78CB668447}"/>
              </a:ext>
            </a:extLst>
          </p:cNvPr>
          <p:cNvSpPr txBox="1"/>
          <p:nvPr/>
        </p:nvSpPr>
        <p:spPr>
          <a:xfrm>
            <a:off x="-2223189" y="11156781"/>
            <a:ext cx="12196118"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1990B8"/>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150</a:t>
            </a:r>
            <a:r>
              <a:rPr lang="en-US" b="0" i="0" dirty="0">
                <a:solidFill>
                  <a:srgbClr val="A67F59"/>
                </a:solidFill>
                <a:effectLst/>
                <a:latin typeface="Consolas" panose="020B0609020204030204" pitchFamily="49" charset="0"/>
              </a:rPr>
              <a:t>%</a:t>
            </a:r>
            <a:r>
              <a:rPr lang="en-US" b="0" i="0" dirty="0">
                <a:solidFill>
                  <a:srgbClr val="C92C2C"/>
                </a:solidFill>
                <a:effectLst/>
                <a:latin typeface="Consolas" panose="020B0609020204030204" pitchFamily="49" charset="0"/>
              </a:rPr>
              <a:t>7</a:t>
            </a:r>
            <a:r>
              <a:rPr lang="en-US" b="0" i="0" dirty="0">
                <a:solidFill>
                  <a:srgbClr val="5F6364"/>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6291100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97" name="Ordering of Query Results"/>
          <p:cNvSpPr txBox="1">
            <a:spLocks noGrp="1"/>
          </p:cNvSpPr>
          <p:nvPr>
            <p:ph type="title"/>
          </p:nvPr>
        </p:nvSpPr>
        <p:spPr>
          <a:prstGeom prst="rect">
            <a:avLst/>
          </a:prstGeom>
        </p:spPr>
        <p:txBody>
          <a:bodyPr lIns="76200" tIns="76200" rIns="76200" bIns="76200"/>
          <a:lstStyle/>
          <a:p>
            <a:r>
              <a:t>Ordering of Query Results</a:t>
            </a:r>
          </a:p>
        </p:txBody>
      </p:sp>
      <p:sp>
        <p:nvSpPr>
          <p:cNvPr id="498" name="SQL results are inherently not ordered.  To change this, use ORDER BY clause…"/>
          <p:cNvSpPr txBox="1">
            <a:spLocks noGrp="1"/>
          </p:cNvSpPr>
          <p:nvPr>
            <p:ph type="body" idx="1"/>
          </p:nvPr>
        </p:nvSpPr>
        <p:spPr>
          <a:prstGeom prst="rect">
            <a:avLst/>
          </a:prstGeom>
        </p:spPr>
        <p:txBody>
          <a:bodyPr lIns="76200" tIns="76200" rIns="76200" bIns="76200"/>
          <a:lstStyle/>
          <a:p>
            <a:pPr>
              <a:spcBef>
                <a:spcPts val="1500"/>
              </a:spcBef>
            </a:pPr>
            <a:r>
              <a:rPr dirty="0"/>
              <a:t>SQL results are inherently not ordered.  To change this, use </a:t>
            </a:r>
            <a:r>
              <a:rPr b="1" dirty="0">
                <a:latin typeface="Courier New"/>
                <a:ea typeface="Courier New"/>
                <a:cs typeface="Courier New"/>
                <a:sym typeface="Courier New"/>
              </a:rPr>
              <a:t>ORDER BY</a:t>
            </a:r>
            <a:r>
              <a:rPr dirty="0">
                <a:latin typeface="Courier New"/>
                <a:ea typeface="Courier New"/>
                <a:cs typeface="Courier New"/>
                <a:sym typeface="Courier New"/>
              </a:rPr>
              <a:t> </a:t>
            </a:r>
            <a:r>
              <a:rPr dirty="0"/>
              <a:t>clause</a:t>
            </a:r>
          </a:p>
          <a:p>
            <a:pPr marL="1498600" lvl="1" indent="-889000">
              <a:spcBef>
                <a:spcPts val="1300"/>
              </a:spcBef>
            </a:pPr>
            <a:r>
              <a:rPr dirty="0"/>
              <a:t>Keyword </a:t>
            </a:r>
            <a:r>
              <a:rPr b="1" dirty="0">
                <a:latin typeface="Courier New"/>
                <a:ea typeface="Courier New"/>
                <a:cs typeface="Courier New"/>
                <a:sym typeface="Courier New"/>
              </a:rPr>
              <a:t>DESC</a:t>
            </a:r>
            <a:r>
              <a:rPr dirty="0">
                <a:latin typeface="Courier New"/>
                <a:ea typeface="Courier New"/>
                <a:cs typeface="Courier New"/>
                <a:sym typeface="Courier New"/>
              </a:rPr>
              <a:t> </a:t>
            </a:r>
            <a:r>
              <a:rPr dirty="0"/>
              <a:t>to see result in a descending order of values</a:t>
            </a:r>
          </a:p>
          <a:p>
            <a:pPr marL="1498600" lvl="1" indent="-889000">
              <a:spcBef>
                <a:spcPts val="1300"/>
              </a:spcBef>
            </a:pPr>
            <a:r>
              <a:rPr dirty="0"/>
              <a:t>Keyword </a:t>
            </a:r>
            <a:r>
              <a:rPr b="1" dirty="0">
                <a:latin typeface="Courier New"/>
                <a:ea typeface="Courier New"/>
                <a:cs typeface="Courier New"/>
                <a:sym typeface="Courier New"/>
              </a:rPr>
              <a:t>ASC</a:t>
            </a:r>
            <a:r>
              <a:rPr dirty="0">
                <a:latin typeface="Courier New"/>
                <a:ea typeface="Courier New"/>
                <a:cs typeface="Courier New"/>
                <a:sym typeface="Courier New"/>
              </a:rPr>
              <a:t> </a:t>
            </a:r>
            <a:r>
              <a:rPr dirty="0"/>
              <a:t>to specify ascending order explicitly</a:t>
            </a:r>
          </a:p>
        </p:txBody>
      </p:sp>
      <p:sp>
        <p:nvSpPr>
          <p:cNvPr id="499"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43</a:t>
            </a:fld>
            <a:endParaRPr/>
          </a:p>
        </p:txBody>
      </p:sp>
      <p:pic>
        <p:nvPicPr>
          <p:cNvPr id="500"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graphicFrame>
        <p:nvGraphicFramePr>
          <p:cNvPr id="2" name="Object 1">
            <a:extLst>
              <a:ext uri="{FF2B5EF4-FFF2-40B4-BE49-F238E27FC236}">
                <a16:creationId xmlns:a16="http://schemas.microsoft.com/office/drawing/2014/main" id="{26E78F36-33E4-4597-98D2-40AFD432DE30}"/>
              </a:ext>
            </a:extLst>
          </p:cNvPr>
          <p:cNvGraphicFramePr>
            <a:graphicFrameLocks noChangeAspect="1"/>
          </p:cNvGraphicFramePr>
          <p:nvPr>
            <p:extLst>
              <p:ext uri="{D42A27DB-BD31-4B8C-83A1-F6EECF244321}">
                <p14:modId xmlns:p14="http://schemas.microsoft.com/office/powerpoint/2010/main" val="4076693937"/>
              </p:ext>
            </p:extLst>
          </p:nvPr>
        </p:nvGraphicFramePr>
        <p:xfrm>
          <a:off x="12463864" y="7286625"/>
          <a:ext cx="10312444" cy="4337730"/>
        </p:xfrm>
        <a:graphic>
          <a:graphicData uri="http://schemas.openxmlformats.org/presentationml/2006/ole">
            <mc:AlternateContent xmlns:mc="http://schemas.openxmlformats.org/markup-compatibility/2006">
              <mc:Choice xmlns:v="urn:schemas-microsoft-com:vml" Requires="v">
                <p:oleObj name="Bitmap Image" r:id="rId3" imgW="3917880" imgH="939960" progId="Paint.Picture">
                  <p:embed/>
                </p:oleObj>
              </mc:Choice>
              <mc:Fallback>
                <p:oleObj name="Bitmap Image" r:id="rId3" imgW="3917880" imgH="939960" progId="Paint.Picture">
                  <p:embed/>
                  <p:pic>
                    <p:nvPicPr>
                      <p:cNvPr id="0" name=""/>
                      <p:cNvPicPr/>
                      <p:nvPr/>
                    </p:nvPicPr>
                    <p:blipFill>
                      <a:blip r:embed="rId4"/>
                      <a:stretch>
                        <a:fillRect/>
                      </a:stretch>
                    </p:blipFill>
                    <p:spPr>
                      <a:xfrm>
                        <a:off x="12463864" y="7286625"/>
                        <a:ext cx="10312444" cy="433773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E3AA1236-9EC9-47AF-8BBF-B7D784A2355C}"/>
              </a:ext>
            </a:extLst>
          </p:cNvPr>
          <p:cNvGraphicFramePr>
            <a:graphicFrameLocks noChangeAspect="1"/>
          </p:cNvGraphicFramePr>
          <p:nvPr>
            <p:extLst>
              <p:ext uri="{D42A27DB-BD31-4B8C-83A1-F6EECF244321}">
                <p14:modId xmlns:p14="http://schemas.microsoft.com/office/powerpoint/2010/main" val="1466242372"/>
              </p:ext>
            </p:extLst>
          </p:nvPr>
        </p:nvGraphicFramePr>
        <p:xfrm>
          <a:off x="646656" y="7574474"/>
          <a:ext cx="10715747" cy="3651884"/>
        </p:xfrm>
        <a:graphic>
          <a:graphicData uri="http://schemas.openxmlformats.org/presentationml/2006/ole">
            <mc:AlternateContent xmlns:mc="http://schemas.openxmlformats.org/markup-compatibility/2006">
              <mc:Choice xmlns:v="urn:schemas-microsoft-com:vml" Requires="v">
                <p:oleObj name="Bitmap Image" r:id="rId5" imgW="2552760" imgH="870120" progId="Paint.Picture">
                  <p:embed/>
                </p:oleObj>
              </mc:Choice>
              <mc:Fallback>
                <p:oleObj name="Bitmap Image" r:id="rId5" imgW="2552760" imgH="870120" progId="Paint.Picture">
                  <p:embed/>
                  <p:pic>
                    <p:nvPicPr>
                      <p:cNvPr id="0" name=""/>
                      <p:cNvPicPr/>
                      <p:nvPr/>
                    </p:nvPicPr>
                    <p:blipFill>
                      <a:blip r:embed="rId6"/>
                      <a:stretch>
                        <a:fillRect/>
                      </a:stretch>
                    </p:blipFill>
                    <p:spPr>
                      <a:xfrm>
                        <a:off x="646656" y="7574474"/>
                        <a:ext cx="10715747" cy="3651884"/>
                      </a:xfrm>
                      <a:prstGeom prst="rect">
                        <a:avLst/>
                      </a:prstGeom>
                    </p:spPr>
                  </p:pic>
                </p:oleObj>
              </mc:Fallback>
            </mc:AlternateContent>
          </a:graphicData>
        </a:graphic>
      </p:graphicFrame>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03" name="Discussion and Summary of  Basic SQL Retrieval Queries"/>
          <p:cNvSpPr txBox="1">
            <a:spLocks noGrp="1"/>
          </p:cNvSpPr>
          <p:nvPr>
            <p:ph type="title"/>
          </p:nvPr>
        </p:nvSpPr>
        <p:spPr>
          <a:prstGeom prst="rect">
            <a:avLst/>
          </a:prstGeom>
        </p:spPr>
        <p:txBody>
          <a:bodyPr lIns="76200" tIns="76200" rIns="76200" bIns="76200"/>
          <a:lstStyle/>
          <a:p>
            <a:pPr>
              <a:defRPr sz="6200"/>
            </a:pPr>
            <a:r>
              <a:rPr>
                <a:latin typeface="Arial"/>
                <a:ea typeface="Arial"/>
                <a:cs typeface="Arial"/>
                <a:sym typeface="Arial"/>
              </a:rPr>
              <a:t>Discussion and Summary of </a:t>
            </a:r>
            <a:br>
              <a:rPr>
                <a:latin typeface="Arial"/>
                <a:ea typeface="Arial"/>
                <a:cs typeface="Arial"/>
                <a:sym typeface="Arial"/>
              </a:rPr>
            </a:br>
            <a:r>
              <a:rPr>
                <a:latin typeface="Arial"/>
                <a:ea typeface="Arial"/>
                <a:cs typeface="Arial"/>
                <a:sym typeface="Arial"/>
              </a:rPr>
              <a:t>Basic SQL Retrieval Queries</a:t>
            </a:r>
          </a:p>
        </p:txBody>
      </p:sp>
      <p:sp>
        <p:nvSpPr>
          <p:cNvPr id="5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pic>
        <p:nvPicPr>
          <p:cNvPr id="50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506" name="image18.png" descr="image18.png"/>
          <p:cNvPicPr>
            <a:picLocks noChangeAspect="1"/>
          </p:cNvPicPr>
          <p:nvPr/>
        </p:nvPicPr>
        <p:blipFill>
          <a:blip r:embed="rId3"/>
          <a:stretch>
            <a:fillRect/>
          </a:stretch>
        </p:blipFill>
        <p:spPr>
          <a:xfrm>
            <a:off x="7129848" y="3529913"/>
            <a:ext cx="7978776" cy="3108327"/>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6.4 – INSERT, DELETE, and UPDATE…"/>
          <p:cNvSpPr txBox="1">
            <a:spLocks noGrp="1"/>
          </p:cNvSpPr>
          <p:nvPr>
            <p:ph type="title"/>
          </p:nvPr>
        </p:nvSpPr>
        <p:spPr>
          <a:prstGeom prst="rect">
            <a:avLst/>
          </a:prstGeom>
        </p:spPr>
        <p:txBody>
          <a:bodyPr/>
          <a:lstStyle/>
          <a:p>
            <a:r>
              <a:t>6.4 – </a:t>
            </a:r>
            <a:r>
              <a:rPr>
                <a:latin typeface="Courier New"/>
                <a:ea typeface="Courier New"/>
                <a:cs typeface="Courier New"/>
                <a:sym typeface="Courier New"/>
              </a:rPr>
              <a:t>INSERT</a:t>
            </a:r>
            <a:r>
              <a:t>, </a:t>
            </a:r>
            <a:r>
              <a:rPr>
                <a:latin typeface="Courier New"/>
                <a:ea typeface="Courier New"/>
                <a:cs typeface="Courier New"/>
                <a:sym typeface="Courier New"/>
              </a:rPr>
              <a:t>DELETE</a:t>
            </a:r>
            <a:r>
              <a:t>, and </a:t>
            </a:r>
            <a:r>
              <a:rPr>
                <a:latin typeface="Courier New"/>
                <a:ea typeface="Courier New"/>
                <a:cs typeface="Courier New"/>
                <a:sym typeface="Courier New"/>
              </a:rPr>
              <a:t>UPDATE</a:t>
            </a:r>
            <a:r>
              <a:t> </a:t>
            </a:r>
          </a:p>
          <a:p>
            <a:r>
              <a:t>Statements in SQL</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19" name="Modifying the Database Data"/>
          <p:cNvSpPr txBox="1">
            <a:spLocks noGrp="1"/>
          </p:cNvSpPr>
          <p:nvPr>
            <p:ph type="title"/>
          </p:nvPr>
        </p:nvSpPr>
        <p:spPr>
          <a:prstGeom prst="rect">
            <a:avLst/>
          </a:prstGeom>
        </p:spPr>
        <p:txBody>
          <a:bodyPr lIns="76200" tIns="76200" rIns="76200" bIns="76200"/>
          <a:lstStyle/>
          <a:p>
            <a:r>
              <a:t>Modifying the Database Data</a:t>
            </a:r>
          </a:p>
        </p:txBody>
      </p:sp>
      <p:sp>
        <p:nvSpPr>
          <p:cNvPr id="520" name="Three commands used to modify the database:…"/>
          <p:cNvSpPr txBox="1">
            <a:spLocks noGrp="1"/>
          </p:cNvSpPr>
          <p:nvPr>
            <p:ph type="body" idx="1"/>
          </p:nvPr>
        </p:nvSpPr>
        <p:spPr>
          <a:prstGeom prst="rect">
            <a:avLst/>
          </a:prstGeom>
        </p:spPr>
        <p:txBody>
          <a:bodyPr lIns="76200" tIns="76200" rIns="76200" bIns="76200"/>
          <a:lstStyle/>
          <a:p>
            <a:pPr>
              <a:spcBef>
                <a:spcPts val="1500"/>
              </a:spcBef>
            </a:pPr>
            <a:r>
              <a:t>Three commands used to modify the database: </a:t>
            </a:r>
          </a:p>
          <a:p>
            <a:pPr marL="1625600" lvl="1" indent="-1016000">
              <a:spcBef>
                <a:spcPts val="1300"/>
              </a:spcBef>
              <a:defRPr sz="6400"/>
            </a:pPr>
            <a:r>
              <a:rPr b="1">
                <a:latin typeface="Courier New"/>
                <a:ea typeface="Courier New"/>
                <a:cs typeface="Courier New"/>
                <a:sym typeface="Courier New"/>
              </a:rPr>
              <a:t>INSERT</a:t>
            </a:r>
            <a:r>
              <a:t> </a:t>
            </a:r>
          </a:p>
          <a:p>
            <a:pPr marL="1625600" lvl="1" indent="-1016000">
              <a:spcBef>
                <a:spcPts val="1300"/>
              </a:spcBef>
              <a:defRPr sz="6400"/>
            </a:pPr>
            <a:r>
              <a:rPr b="1">
                <a:latin typeface="Courier New"/>
                <a:ea typeface="Courier New"/>
                <a:cs typeface="Courier New"/>
                <a:sym typeface="Courier New"/>
              </a:rPr>
              <a:t>DELETE</a:t>
            </a:r>
          </a:p>
          <a:p>
            <a:pPr marL="1625600" lvl="1" indent="-1016000">
              <a:spcBef>
                <a:spcPts val="1300"/>
              </a:spcBef>
              <a:defRPr sz="6400"/>
            </a:pPr>
            <a:r>
              <a:rPr b="1">
                <a:latin typeface="Courier New"/>
                <a:ea typeface="Courier New"/>
                <a:cs typeface="Courier New"/>
                <a:sym typeface="Courier New"/>
              </a:rPr>
              <a:t>UPDATE</a:t>
            </a:r>
          </a:p>
        </p:txBody>
      </p:sp>
      <p:sp>
        <p:nvSpPr>
          <p:cNvPr id="521"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46</a:t>
            </a:fld>
            <a:endParaRPr/>
          </a:p>
        </p:txBody>
      </p:sp>
      <p:pic>
        <p:nvPicPr>
          <p:cNvPr id="522"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25" name="The INSERT Command"/>
          <p:cNvSpPr txBox="1">
            <a:spLocks noGrp="1"/>
          </p:cNvSpPr>
          <p:nvPr>
            <p:ph type="title"/>
          </p:nvPr>
        </p:nvSpPr>
        <p:spPr>
          <a:prstGeom prst="rect">
            <a:avLst/>
          </a:prstGeom>
        </p:spPr>
        <p:txBody>
          <a:bodyPr lIns="76200" tIns="76200" rIns="76200" bIns="76200"/>
          <a:lstStyle/>
          <a:p>
            <a:r>
              <a:t>The INSERT Command</a:t>
            </a:r>
          </a:p>
        </p:txBody>
      </p:sp>
      <p:sp>
        <p:nvSpPr>
          <p:cNvPr id="526" name="Specify the relation name and a list of values for the tuple"/>
          <p:cNvSpPr txBox="1">
            <a:spLocks noGrp="1"/>
          </p:cNvSpPr>
          <p:nvPr>
            <p:ph type="body" idx="1"/>
          </p:nvPr>
        </p:nvSpPr>
        <p:spPr>
          <a:prstGeom prst="rect">
            <a:avLst/>
          </a:prstGeom>
        </p:spPr>
        <p:txBody>
          <a:bodyPr lIns="76200" tIns="76200" rIns="76200" bIns="76200"/>
          <a:lstStyle>
            <a:lvl1pPr>
              <a:spcBef>
                <a:spcPts val="1500"/>
              </a:spcBef>
            </a:lvl1pPr>
          </a:lstStyle>
          <a:p>
            <a:r>
              <a:t>Specify the relation name and a list of values for the tuple</a:t>
            </a:r>
          </a:p>
        </p:txBody>
      </p:sp>
      <p:pic>
        <p:nvPicPr>
          <p:cNvPr id="527" name="image19.png" descr="image19.png"/>
          <p:cNvPicPr>
            <a:picLocks noChangeAspect="1"/>
          </p:cNvPicPr>
          <p:nvPr/>
        </p:nvPicPr>
        <p:blipFill>
          <a:blip r:embed="rId2"/>
          <a:stretch>
            <a:fillRect/>
          </a:stretch>
        </p:blipFill>
        <p:spPr>
          <a:xfrm>
            <a:off x="5147684" y="5791200"/>
            <a:ext cx="14058901" cy="1676400"/>
          </a:xfrm>
          <a:prstGeom prst="rect">
            <a:avLst/>
          </a:prstGeom>
        </p:spPr>
      </p:pic>
      <p:pic>
        <p:nvPicPr>
          <p:cNvPr id="528" name="image20.png" descr="image20.png"/>
          <p:cNvPicPr>
            <a:picLocks noChangeAspect="1"/>
          </p:cNvPicPr>
          <p:nvPr/>
        </p:nvPicPr>
        <p:blipFill>
          <a:blip r:embed="rId3"/>
          <a:stretch>
            <a:fillRect/>
          </a:stretch>
        </p:blipFill>
        <p:spPr>
          <a:xfrm>
            <a:off x="5147684" y="7772400"/>
            <a:ext cx="14227177" cy="3352800"/>
          </a:xfrm>
          <a:prstGeom prst="rect">
            <a:avLst/>
          </a:prstGeom>
        </p:spPr>
      </p:pic>
      <p:sp>
        <p:nvSpPr>
          <p:cNvPr id="529"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47</a:t>
            </a:fld>
            <a:endParaRPr/>
          </a:p>
        </p:txBody>
      </p:sp>
      <p:pic>
        <p:nvPicPr>
          <p:cNvPr id="530"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531" name="Rectangle"/>
          <p:cNvSpPr/>
          <p:nvPr/>
        </p:nvSpPr>
        <p:spPr>
          <a:xfrm>
            <a:off x="4953000" y="7797800"/>
            <a:ext cx="15265400" cy="3632200"/>
          </a:xfrm>
          <a:prstGeom prst="rect">
            <a:avLst/>
          </a:prstGeom>
          <a:solidFill>
            <a:srgbClr val="FFFFFF"/>
          </a:solidFill>
          <a:ln w="25400">
            <a:miter lim="400000"/>
          </a:ln>
        </p:spPr>
        <p:txBody>
          <a:bodyPr lIns="71437" tIns="71437" rIns="71437" bIns="71437" anchor="ctr"/>
          <a:lstStyle/>
          <a:p>
            <a:pPr>
              <a:defRPr sz="5000"/>
            </a:pPr>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34" name="The INSERT Command"/>
          <p:cNvSpPr txBox="1">
            <a:spLocks noGrp="1"/>
          </p:cNvSpPr>
          <p:nvPr>
            <p:ph type="title"/>
          </p:nvPr>
        </p:nvSpPr>
        <p:spPr>
          <a:prstGeom prst="rect">
            <a:avLst/>
          </a:prstGeom>
        </p:spPr>
        <p:txBody>
          <a:bodyPr lIns="76200" tIns="76200" rIns="76200" bIns="76200"/>
          <a:lstStyle/>
          <a:p>
            <a:r>
              <a:t>The INSERT Command</a:t>
            </a:r>
          </a:p>
        </p:txBody>
      </p:sp>
      <p:sp>
        <p:nvSpPr>
          <p:cNvPr id="535" name="Specify the relation name and a list of values for the tuple"/>
          <p:cNvSpPr txBox="1">
            <a:spLocks noGrp="1"/>
          </p:cNvSpPr>
          <p:nvPr>
            <p:ph type="body" idx="1"/>
          </p:nvPr>
        </p:nvSpPr>
        <p:spPr>
          <a:prstGeom prst="rect">
            <a:avLst/>
          </a:prstGeom>
        </p:spPr>
        <p:txBody>
          <a:bodyPr lIns="76200" tIns="76200" rIns="76200" bIns="76200"/>
          <a:lstStyle>
            <a:lvl1pPr>
              <a:spcBef>
                <a:spcPts val="1500"/>
              </a:spcBef>
            </a:lvl1pPr>
          </a:lstStyle>
          <a:p>
            <a:r>
              <a:t>Specify the relation name and a list of values for the tuple</a:t>
            </a:r>
          </a:p>
        </p:txBody>
      </p:sp>
      <p:pic>
        <p:nvPicPr>
          <p:cNvPr id="536" name="image19.png" descr="image19.png"/>
          <p:cNvPicPr>
            <a:picLocks noChangeAspect="1"/>
          </p:cNvPicPr>
          <p:nvPr/>
        </p:nvPicPr>
        <p:blipFill>
          <a:blip r:embed="rId2"/>
          <a:stretch>
            <a:fillRect/>
          </a:stretch>
        </p:blipFill>
        <p:spPr>
          <a:xfrm>
            <a:off x="5147684" y="5791200"/>
            <a:ext cx="14058901" cy="1676400"/>
          </a:xfrm>
          <a:prstGeom prst="rect">
            <a:avLst/>
          </a:prstGeom>
        </p:spPr>
      </p:pic>
      <p:pic>
        <p:nvPicPr>
          <p:cNvPr id="537" name="image20.png" descr="image20.png"/>
          <p:cNvPicPr>
            <a:picLocks noChangeAspect="1"/>
          </p:cNvPicPr>
          <p:nvPr/>
        </p:nvPicPr>
        <p:blipFill>
          <a:blip r:embed="rId3"/>
          <a:stretch>
            <a:fillRect/>
          </a:stretch>
        </p:blipFill>
        <p:spPr>
          <a:xfrm>
            <a:off x="5147684" y="7772400"/>
            <a:ext cx="14227177" cy="3352800"/>
          </a:xfrm>
          <a:prstGeom prst="rect">
            <a:avLst/>
          </a:prstGeom>
        </p:spPr>
      </p:pic>
      <p:sp>
        <p:nvSpPr>
          <p:cNvPr id="538"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48</a:t>
            </a:fld>
            <a:endParaRPr/>
          </a:p>
        </p:txBody>
      </p:sp>
      <p:pic>
        <p:nvPicPr>
          <p:cNvPr id="539"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540" name="Rectangle"/>
          <p:cNvSpPr/>
          <p:nvPr/>
        </p:nvSpPr>
        <p:spPr>
          <a:xfrm>
            <a:off x="4622800" y="4419600"/>
            <a:ext cx="15265400" cy="3048000"/>
          </a:xfrm>
          <a:prstGeom prst="rect">
            <a:avLst/>
          </a:prstGeom>
          <a:solidFill>
            <a:srgbClr val="FFFFFF"/>
          </a:solidFill>
          <a:ln w="25400">
            <a:miter lim="400000"/>
          </a:ln>
        </p:spPr>
        <p:txBody>
          <a:bodyPr lIns="71437" tIns="71437" rIns="71437" bIns="71437" anchor="ctr"/>
          <a:lstStyle/>
          <a:p>
            <a:pPr>
              <a:defRPr sz="5000"/>
            </a:pPr>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43" name="The CREATE TABLE Command"/>
          <p:cNvSpPr txBox="1">
            <a:spLocks noGrp="1"/>
          </p:cNvSpPr>
          <p:nvPr>
            <p:ph type="title"/>
          </p:nvPr>
        </p:nvSpPr>
        <p:spPr>
          <a:prstGeom prst="rect">
            <a:avLst/>
          </a:prstGeom>
        </p:spPr>
        <p:txBody>
          <a:bodyPr/>
          <a:lstStyle/>
          <a:p>
            <a:r>
              <a:t>The CREATE TABLE Command</a:t>
            </a:r>
          </a:p>
        </p:txBody>
      </p:sp>
      <p:sp>
        <p:nvSpPr>
          <p:cNvPr id="544" name="Define auto-increment at table create time…"/>
          <p:cNvSpPr txBox="1">
            <a:spLocks noGrp="1"/>
          </p:cNvSpPr>
          <p:nvPr>
            <p:ph type="body" idx="1"/>
          </p:nvPr>
        </p:nvSpPr>
        <p:spPr>
          <a:prstGeom prst="rect">
            <a:avLst/>
          </a:prstGeom>
        </p:spPr>
        <p:txBody>
          <a:bodyPr/>
          <a:lstStyle/>
          <a:p>
            <a:r>
              <a:rPr dirty="0"/>
              <a:t>Define auto-increment at table create time</a:t>
            </a:r>
          </a:p>
          <a:p>
            <a:endParaRPr dirty="0"/>
          </a:p>
          <a:p>
            <a:endParaRPr dirty="0"/>
          </a:p>
          <a:p>
            <a:endParaRPr dirty="0"/>
          </a:p>
          <a:p>
            <a:endParaRPr dirty="0"/>
          </a:p>
          <a:p>
            <a:endParaRPr dirty="0"/>
          </a:p>
          <a:p>
            <a:r>
              <a:rPr dirty="0"/>
              <a:t>Define/Add auto-increment to an existing table</a:t>
            </a:r>
          </a:p>
        </p:txBody>
      </p:sp>
      <p:sp>
        <p:nvSpPr>
          <p:cNvPr id="5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546"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547" name="CREATE TABLE Persons (…"/>
          <p:cNvSpPr txBox="1"/>
          <p:nvPr/>
        </p:nvSpPr>
        <p:spPr>
          <a:xfrm>
            <a:off x="4147617" y="3757103"/>
            <a:ext cx="15164397" cy="5029796"/>
          </a:xfrm>
          <a:prstGeom prst="rect">
            <a:avLst/>
          </a:prstGeom>
          <a:solidFill>
            <a:srgbClr val="FFFFFF"/>
          </a:solidFill>
          <a:ln w="12700">
            <a:solidFill>
              <a:srgbClr val="000000"/>
            </a:solidFill>
            <a:miter lim="400000"/>
          </a:ln>
          <a:effectLst>
            <a:outerShdw blurRad="127000" dist="508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a:defRPr sz="4800">
                <a:latin typeface="Consolas"/>
                <a:ea typeface="Consolas"/>
                <a:cs typeface="Consolas"/>
                <a:sym typeface="Consolas"/>
              </a:defRPr>
            </a:pPr>
            <a:r>
              <a:rPr dirty="0"/>
              <a:t>CREATE TABLE Persons (</a:t>
            </a:r>
          </a:p>
          <a:p>
            <a:pPr algn="l">
              <a:defRPr sz="4800">
                <a:latin typeface="Consolas"/>
                <a:ea typeface="Consolas"/>
                <a:cs typeface="Consolas"/>
                <a:sym typeface="Consolas"/>
              </a:defRPr>
            </a:pPr>
            <a:r>
              <a:rPr dirty="0"/>
              <a:t>	ID int NOT NULL </a:t>
            </a:r>
            <a:r>
              <a:rPr b="1" dirty="0">
                <a:solidFill>
                  <a:srgbClr val="FF2600"/>
                </a:solidFill>
              </a:rPr>
              <a:t>AUTO_INCREMENT</a:t>
            </a:r>
            <a:r>
              <a:rPr dirty="0"/>
              <a:t> PRIMARY KEY,</a:t>
            </a:r>
          </a:p>
          <a:p>
            <a:pPr algn="l">
              <a:defRPr sz="4800">
                <a:latin typeface="Consolas"/>
                <a:ea typeface="Consolas"/>
                <a:cs typeface="Consolas"/>
                <a:sym typeface="Consolas"/>
              </a:defRPr>
            </a:pPr>
            <a:r>
              <a:rPr dirty="0"/>
              <a:t>	</a:t>
            </a:r>
            <a:r>
              <a:rPr dirty="0" err="1"/>
              <a:t>LastName</a:t>
            </a:r>
            <a:r>
              <a:rPr dirty="0"/>
              <a:t> VARCHAR(255) NOT NULL,</a:t>
            </a:r>
          </a:p>
          <a:p>
            <a:pPr algn="l">
              <a:defRPr sz="4800">
                <a:latin typeface="Consolas"/>
                <a:ea typeface="Consolas"/>
                <a:cs typeface="Consolas"/>
                <a:sym typeface="Consolas"/>
              </a:defRPr>
            </a:pPr>
            <a:r>
              <a:rPr dirty="0"/>
              <a:t>	FirstName VARCHAR(255),</a:t>
            </a:r>
          </a:p>
          <a:p>
            <a:pPr algn="l">
              <a:defRPr sz="4800">
                <a:latin typeface="Consolas"/>
                <a:ea typeface="Consolas"/>
                <a:cs typeface="Consolas"/>
                <a:sym typeface="Consolas"/>
              </a:defRPr>
            </a:pPr>
            <a:r>
              <a:rPr dirty="0"/>
              <a:t>	Address VARCHAR(255),</a:t>
            </a:r>
          </a:p>
          <a:p>
            <a:pPr algn="l">
              <a:defRPr sz="4800">
                <a:latin typeface="Consolas"/>
                <a:ea typeface="Consolas"/>
                <a:cs typeface="Consolas"/>
                <a:sym typeface="Consolas"/>
              </a:defRPr>
            </a:pPr>
            <a:r>
              <a:rPr dirty="0"/>
              <a:t>	City VARCHAR(255)</a:t>
            </a:r>
          </a:p>
          <a:p>
            <a:pPr algn="l">
              <a:defRPr sz="4800">
                <a:latin typeface="Consolas"/>
                <a:ea typeface="Consolas"/>
                <a:cs typeface="Consolas"/>
                <a:sym typeface="Consolas"/>
              </a:defRPr>
            </a:pPr>
            <a:r>
              <a:rPr dirty="0"/>
              <a:t>);</a:t>
            </a:r>
          </a:p>
        </p:txBody>
      </p:sp>
      <p:sp>
        <p:nvSpPr>
          <p:cNvPr id="548" name="ALTER TABLE Persons AUTO_INCREMENT=100"/>
          <p:cNvSpPr txBox="1"/>
          <p:nvPr/>
        </p:nvSpPr>
        <p:spPr>
          <a:xfrm>
            <a:off x="4130174" y="10740082"/>
            <a:ext cx="12904392" cy="762596"/>
          </a:xfrm>
          <a:prstGeom prst="rect">
            <a:avLst/>
          </a:prstGeom>
          <a:solidFill>
            <a:srgbClr val="FFFFFF"/>
          </a:solidFill>
          <a:ln w="12700">
            <a:solidFill>
              <a:srgbClr val="000000"/>
            </a:solidFill>
            <a:miter lim="400000"/>
          </a:ln>
          <a:effectLst>
            <a:outerShdw blurRad="127000" dist="508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800">
                <a:latin typeface="Consolas"/>
                <a:ea typeface="Consolas"/>
                <a:cs typeface="Consolas"/>
                <a:sym typeface="Consolas"/>
              </a:defRPr>
            </a:lvl1pPr>
          </a:lstStyle>
          <a:p>
            <a:r>
              <a:t>ALTER TABLE Persons AUTO_INCREMENT=100</a:t>
            </a:r>
          </a:p>
        </p:txBody>
      </p:sp>
      <p:sp>
        <p:nvSpPr>
          <p:cNvPr id="10" name="TextBox 9">
            <a:extLst>
              <a:ext uri="{FF2B5EF4-FFF2-40B4-BE49-F238E27FC236}">
                <a16:creationId xmlns:a16="http://schemas.microsoft.com/office/drawing/2014/main" id="{517C1005-DD50-478C-A169-2F19F85AA58D}"/>
              </a:ext>
            </a:extLst>
          </p:cNvPr>
          <p:cNvSpPr txBox="1"/>
          <p:nvPr/>
        </p:nvSpPr>
        <p:spPr>
          <a:xfrm>
            <a:off x="13660394" y="2854373"/>
            <a:ext cx="1219611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1" i="0" dirty="0">
                <a:solidFill>
                  <a:srgbClr val="FF0000"/>
                </a:solidFill>
                <a:effectLst/>
                <a:latin typeface="Roboto" panose="02000000000000000000" pitchFamily="2" charset="0"/>
              </a:rPr>
              <a:t>AUTO_INCREMENT column begins at 1</a:t>
            </a:r>
            <a:endParaRPr lang="en-US" sz="3200" dirty="0">
              <a:solidFill>
                <a:srgbClr val="FF0000"/>
              </a:solidFill>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48"/>
                                        </p:tgtEl>
                                        <p:attrNameLst>
                                          <p:attrName>style.visibility</p:attrName>
                                        </p:attrNameLst>
                                      </p:cBhvr>
                                      <p:to>
                                        <p:strVal val="visible"/>
                                      </p:to>
                                    </p:set>
                                    <p:animEffect transition="in" filter="wipe(left)">
                                      <p:cBhvr>
                                        <p:cTn id="7" dur="10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28" name="Basic SQL"/>
          <p:cNvSpPr txBox="1">
            <a:spLocks noGrp="1"/>
          </p:cNvSpPr>
          <p:nvPr>
            <p:ph type="title"/>
          </p:nvPr>
        </p:nvSpPr>
        <p:spPr>
          <a:prstGeom prst="rect">
            <a:avLst/>
          </a:prstGeom>
        </p:spPr>
        <p:txBody>
          <a:bodyPr lIns="76200" tIns="76200" rIns="76200" bIns="76200"/>
          <a:lstStyle/>
          <a:p>
            <a:r>
              <a:t>Basic SQL</a:t>
            </a:r>
          </a:p>
        </p:txBody>
      </p:sp>
      <p:sp>
        <p:nvSpPr>
          <p:cNvPr id="229" name="Statements for data definitions, queries, and updates…"/>
          <p:cNvSpPr txBox="1">
            <a:spLocks noGrp="1"/>
          </p:cNvSpPr>
          <p:nvPr>
            <p:ph type="body" idx="1"/>
          </p:nvPr>
        </p:nvSpPr>
        <p:spPr>
          <a:prstGeom prst="rect">
            <a:avLst/>
          </a:prstGeom>
        </p:spPr>
        <p:txBody>
          <a:bodyPr lIns="76200" tIns="76200" rIns="76200" bIns="76200"/>
          <a:lstStyle/>
          <a:p>
            <a:pPr marL="914400" indent="-914400">
              <a:lnSpc>
                <a:spcPct val="90000"/>
              </a:lnSpc>
              <a:spcBef>
                <a:spcPts val="1500"/>
              </a:spcBef>
              <a:buClr>
                <a:srgbClr val="000000"/>
              </a:buClr>
              <a:buFont typeface="Arial"/>
              <a:buChar char="•"/>
              <a:defRPr sz="5600" b="1"/>
            </a:pPr>
            <a:r>
              <a:t>Statements for data definitions, queries, and updates</a:t>
            </a:r>
          </a:p>
          <a:p>
            <a:pPr marL="1371600" lvl="1" indent="-914400">
              <a:lnSpc>
                <a:spcPct val="90000"/>
              </a:lnSpc>
              <a:spcBef>
                <a:spcPts val="1500"/>
              </a:spcBef>
              <a:buClr>
                <a:srgbClr val="000000"/>
              </a:buClr>
              <a:buFont typeface="Arial"/>
              <a:buChar char="•"/>
            </a:pPr>
            <a:r>
              <a:t>DDL, DML, and VDL</a:t>
            </a:r>
          </a:p>
          <a:p>
            <a:pPr marL="1371600" lvl="1" indent="-914400">
              <a:lnSpc>
                <a:spcPct val="90000"/>
              </a:lnSpc>
              <a:spcBef>
                <a:spcPts val="1500"/>
              </a:spcBef>
              <a:buClr>
                <a:srgbClr val="000000"/>
              </a:buClr>
              <a:buFont typeface="Arial"/>
              <a:buChar char="•"/>
            </a:pPr>
            <a:r>
              <a:t>Plus specialized</a:t>
            </a:r>
            <a:r>
              <a:rPr b="1"/>
              <a:t> extensions</a:t>
            </a:r>
            <a:r>
              <a:t> (which may be implementation specific)</a:t>
            </a:r>
          </a:p>
        </p:txBody>
      </p:sp>
      <p:sp>
        <p:nvSpPr>
          <p:cNvPr id="230" name="Slide Number"/>
          <p:cNvSpPr txBox="1">
            <a:spLocks noGrp="1"/>
          </p:cNvSpPr>
          <p:nvPr>
            <p:ph type="sldNum" sz="quarter" idx="2"/>
          </p:nvPr>
        </p:nvSpPr>
        <p:spPr>
          <a:xfrm>
            <a:off x="12173327" y="12787312"/>
            <a:ext cx="334570"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a:t>
            </a:fld>
            <a:endParaRPr/>
          </a:p>
        </p:txBody>
      </p:sp>
      <p:pic>
        <p:nvPicPr>
          <p:cNvPr id="231"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51" name="The DELETE Command"/>
          <p:cNvSpPr txBox="1">
            <a:spLocks noGrp="1"/>
          </p:cNvSpPr>
          <p:nvPr>
            <p:ph type="title"/>
          </p:nvPr>
        </p:nvSpPr>
        <p:spPr>
          <a:prstGeom prst="rect">
            <a:avLst/>
          </a:prstGeom>
        </p:spPr>
        <p:txBody>
          <a:bodyPr lIns="76200" tIns="76200" rIns="76200" bIns="76200"/>
          <a:lstStyle/>
          <a:p>
            <a:r>
              <a:t>The DELETE Command</a:t>
            </a:r>
          </a:p>
        </p:txBody>
      </p:sp>
      <p:sp>
        <p:nvSpPr>
          <p:cNvPr id="552" name="Removes tuples from a relation…"/>
          <p:cNvSpPr txBox="1">
            <a:spLocks noGrp="1"/>
          </p:cNvSpPr>
          <p:nvPr>
            <p:ph type="body" idx="1"/>
          </p:nvPr>
        </p:nvSpPr>
        <p:spPr>
          <a:prstGeom prst="rect">
            <a:avLst/>
          </a:prstGeom>
        </p:spPr>
        <p:txBody>
          <a:bodyPr lIns="76200" tIns="76200" rIns="76200" bIns="76200"/>
          <a:lstStyle/>
          <a:p>
            <a:pPr>
              <a:spcBef>
                <a:spcPts val="1500"/>
              </a:spcBef>
            </a:pPr>
            <a:r>
              <a:t>Removes tuples from a relation</a:t>
            </a:r>
          </a:p>
          <a:p>
            <a:pPr marL="1498600" lvl="1" indent="-889000">
              <a:spcBef>
                <a:spcPts val="1300"/>
              </a:spcBef>
            </a:pPr>
            <a:r>
              <a:t>Includes a </a:t>
            </a:r>
            <a:r>
              <a:rPr>
                <a:latin typeface="Courier New"/>
                <a:ea typeface="Courier New"/>
                <a:cs typeface="Courier New"/>
                <a:sym typeface="Courier New"/>
              </a:rPr>
              <a:t>WHERE</a:t>
            </a:r>
            <a:r>
              <a:t> clause to select the tuples to be deleted</a:t>
            </a:r>
          </a:p>
        </p:txBody>
      </p:sp>
      <p:pic>
        <p:nvPicPr>
          <p:cNvPr id="553" name="image21.png" descr="image21.png"/>
          <p:cNvPicPr>
            <a:picLocks/>
          </p:cNvPicPr>
          <p:nvPr/>
        </p:nvPicPr>
        <p:blipFill>
          <a:blip r:embed="rId2"/>
          <a:srcRect t="5217"/>
          <a:stretch>
            <a:fillRect/>
          </a:stretch>
        </p:blipFill>
        <p:spPr>
          <a:xfrm>
            <a:off x="7162800" y="5791200"/>
            <a:ext cx="9959976" cy="5343524"/>
          </a:xfrm>
          <a:prstGeom prst="rect">
            <a:avLst/>
          </a:prstGeom>
        </p:spPr>
      </p:pic>
      <p:sp>
        <p:nvSpPr>
          <p:cNvPr id="554"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50</a:t>
            </a:fld>
            <a:endParaRPr/>
          </a:p>
        </p:txBody>
      </p:sp>
      <p:pic>
        <p:nvPicPr>
          <p:cNvPr id="555"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58" name="The UPDATE Command"/>
          <p:cNvSpPr txBox="1">
            <a:spLocks noGrp="1"/>
          </p:cNvSpPr>
          <p:nvPr>
            <p:ph type="title"/>
          </p:nvPr>
        </p:nvSpPr>
        <p:spPr>
          <a:prstGeom prst="rect">
            <a:avLst/>
          </a:prstGeom>
        </p:spPr>
        <p:txBody>
          <a:bodyPr lIns="76200" tIns="76200" rIns="76200" bIns="76200"/>
          <a:lstStyle/>
          <a:p>
            <a:r>
              <a:t>The UPDATE Command</a:t>
            </a:r>
          </a:p>
        </p:txBody>
      </p:sp>
      <p:sp>
        <p:nvSpPr>
          <p:cNvPr id="559" name="Modify attribute values of one or more selected tuples…"/>
          <p:cNvSpPr txBox="1">
            <a:spLocks noGrp="1"/>
          </p:cNvSpPr>
          <p:nvPr>
            <p:ph type="body" idx="1"/>
          </p:nvPr>
        </p:nvSpPr>
        <p:spPr>
          <a:prstGeom prst="rect">
            <a:avLst/>
          </a:prstGeom>
        </p:spPr>
        <p:txBody>
          <a:bodyPr lIns="76200" tIns="76200" rIns="76200" bIns="76200"/>
          <a:lstStyle/>
          <a:p>
            <a:pPr>
              <a:spcBef>
                <a:spcPts val="1500"/>
              </a:spcBef>
            </a:pPr>
            <a:r>
              <a:t>Modify attribute values of one or more selected tuples</a:t>
            </a:r>
          </a:p>
          <a:p>
            <a:pPr>
              <a:spcBef>
                <a:spcPts val="1500"/>
              </a:spcBef>
            </a:pPr>
            <a:r>
              <a:t>Additional </a:t>
            </a:r>
            <a:r>
              <a:rPr b="1">
                <a:latin typeface="Courier New"/>
                <a:ea typeface="Courier New"/>
                <a:cs typeface="Courier New"/>
                <a:sym typeface="Courier New"/>
              </a:rPr>
              <a:t>SET</a:t>
            </a:r>
            <a:r>
              <a:t> clause in the </a:t>
            </a:r>
            <a:r>
              <a:rPr>
                <a:latin typeface="Courier New"/>
                <a:ea typeface="Courier New"/>
                <a:cs typeface="Courier New"/>
                <a:sym typeface="Courier New"/>
              </a:rPr>
              <a:t>UPDATE</a:t>
            </a:r>
            <a:r>
              <a:t> command </a:t>
            </a:r>
          </a:p>
          <a:p>
            <a:pPr marL="1498600" lvl="1" indent="-889000">
              <a:spcBef>
                <a:spcPts val="1300"/>
              </a:spcBef>
            </a:pPr>
            <a:r>
              <a:t>Specifies attributes to be modified and new values</a:t>
            </a:r>
          </a:p>
        </p:txBody>
      </p:sp>
      <p:pic>
        <p:nvPicPr>
          <p:cNvPr id="560" name="image22.png" descr="image22.png"/>
          <p:cNvPicPr>
            <a:picLocks noChangeAspect="1"/>
          </p:cNvPicPr>
          <p:nvPr/>
        </p:nvPicPr>
        <p:blipFill>
          <a:blip r:embed="rId2"/>
          <a:stretch>
            <a:fillRect/>
          </a:stretch>
        </p:blipFill>
        <p:spPr>
          <a:xfrm>
            <a:off x="6222999" y="6832600"/>
            <a:ext cx="11915777" cy="2133600"/>
          </a:xfrm>
          <a:prstGeom prst="rect">
            <a:avLst/>
          </a:prstGeom>
        </p:spPr>
      </p:pic>
      <p:sp>
        <p:nvSpPr>
          <p:cNvPr id="561"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51</a:t>
            </a:fld>
            <a:endParaRPr/>
          </a:p>
        </p:txBody>
      </p:sp>
      <p:pic>
        <p:nvPicPr>
          <p:cNvPr id="562"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65" name="Additional Features of SQL"/>
          <p:cNvSpPr txBox="1">
            <a:spLocks noGrp="1"/>
          </p:cNvSpPr>
          <p:nvPr>
            <p:ph type="title"/>
          </p:nvPr>
        </p:nvSpPr>
        <p:spPr>
          <a:prstGeom prst="rect">
            <a:avLst/>
          </a:prstGeom>
        </p:spPr>
        <p:txBody>
          <a:bodyPr lIns="76200" tIns="76200" rIns="76200" bIns="76200"/>
          <a:lstStyle/>
          <a:p>
            <a:r>
              <a:t>Additional Features of SQL</a:t>
            </a:r>
          </a:p>
        </p:txBody>
      </p:sp>
      <p:sp>
        <p:nvSpPr>
          <p:cNvPr id="566" name="Techniques for specifying complex retrieval queries…"/>
          <p:cNvSpPr txBox="1">
            <a:spLocks noGrp="1"/>
          </p:cNvSpPr>
          <p:nvPr>
            <p:ph type="body" idx="1"/>
          </p:nvPr>
        </p:nvSpPr>
        <p:spPr>
          <a:prstGeom prst="rect">
            <a:avLst/>
          </a:prstGeom>
        </p:spPr>
        <p:txBody>
          <a:bodyPr lIns="76200" tIns="76200" rIns="76200" bIns="76200"/>
          <a:lstStyle/>
          <a:p>
            <a:pPr>
              <a:spcBef>
                <a:spcPts val="1500"/>
              </a:spcBef>
            </a:pPr>
            <a:r>
              <a:t>Techniques for specifying complex retrieval queries</a:t>
            </a:r>
          </a:p>
          <a:p>
            <a:pPr>
              <a:spcBef>
                <a:spcPts val="1500"/>
              </a:spcBef>
            </a:pPr>
            <a:r>
              <a:t>Writing programs in various programming languages that include SQL statements</a:t>
            </a:r>
          </a:p>
          <a:p>
            <a:pPr>
              <a:spcBef>
                <a:spcPts val="1500"/>
              </a:spcBef>
            </a:pPr>
            <a:r>
              <a:t>Set of commands for specifying physical database design parameters, file structures for relations, and access paths</a:t>
            </a:r>
          </a:p>
          <a:p>
            <a:pPr>
              <a:spcBef>
                <a:spcPts val="1500"/>
              </a:spcBef>
            </a:pPr>
            <a:r>
              <a:t>Transaction control commands</a:t>
            </a:r>
          </a:p>
        </p:txBody>
      </p:sp>
      <p:sp>
        <p:nvSpPr>
          <p:cNvPr id="567"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52</a:t>
            </a:fld>
            <a:endParaRPr/>
          </a:p>
        </p:txBody>
      </p:sp>
      <p:pic>
        <p:nvPicPr>
          <p:cNvPr id="568"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71" name="Additional Features of SQL"/>
          <p:cNvSpPr txBox="1">
            <a:spLocks noGrp="1"/>
          </p:cNvSpPr>
          <p:nvPr>
            <p:ph type="title"/>
          </p:nvPr>
        </p:nvSpPr>
        <p:spPr>
          <a:prstGeom prst="rect">
            <a:avLst/>
          </a:prstGeom>
        </p:spPr>
        <p:txBody>
          <a:bodyPr lIns="76200" tIns="76200" rIns="76200" bIns="76200"/>
          <a:lstStyle/>
          <a:p>
            <a:r>
              <a:t>Additional Features of SQL</a:t>
            </a:r>
          </a:p>
        </p:txBody>
      </p:sp>
      <p:sp>
        <p:nvSpPr>
          <p:cNvPr id="572" name="Specifying the granting and revoking of privileges to users…"/>
          <p:cNvSpPr txBox="1">
            <a:spLocks noGrp="1"/>
          </p:cNvSpPr>
          <p:nvPr>
            <p:ph type="body" idx="1"/>
          </p:nvPr>
        </p:nvSpPr>
        <p:spPr>
          <a:prstGeom prst="rect">
            <a:avLst/>
          </a:prstGeom>
        </p:spPr>
        <p:txBody>
          <a:bodyPr lIns="76200" tIns="76200" rIns="76200" bIns="76200"/>
          <a:lstStyle/>
          <a:p>
            <a:pPr>
              <a:spcBef>
                <a:spcPts val="1500"/>
              </a:spcBef>
            </a:pPr>
            <a:r>
              <a:t>Specifying the granting and revoking of privileges to users</a:t>
            </a:r>
          </a:p>
          <a:p>
            <a:pPr>
              <a:spcBef>
                <a:spcPts val="1500"/>
              </a:spcBef>
            </a:pPr>
            <a:r>
              <a:t>Constructs for creating triggers</a:t>
            </a:r>
          </a:p>
          <a:p>
            <a:pPr>
              <a:spcBef>
                <a:spcPts val="1500"/>
              </a:spcBef>
            </a:pPr>
            <a:r>
              <a:t>Enhanced relational systems known as object-relational</a:t>
            </a:r>
          </a:p>
          <a:p>
            <a:pPr>
              <a:spcBef>
                <a:spcPts val="1500"/>
              </a:spcBef>
            </a:pPr>
            <a:r>
              <a:t>New technologies such as XML and OLAP</a:t>
            </a:r>
          </a:p>
        </p:txBody>
      </p:sp>
      <p:sp>
        <p:nvSpPr>
          <p:cNvPr id="573"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53</a:t>
            </a:fld>
            <a:endParaRPr/>
          </a:p>
        </p:txBody>
      </p:sp>
      <p:pic>
        <p:nvPicPr>
          <p:cNvPr id="57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77" name="Summary"/>
          <p:cNvSpPr txBox="1">
            <a:spLocks noGrp="1"/>
          </p:cNvSpPr>
          <p:nvPr>
            <p:ph type="title"/>
          </p:nvPr>
        </p:nvSpPr>
        <p:spPr>
          <a:prstGeom prst="rect">
            <a:avLst/>
          </a:prstGeom>
        </p:spPr>
        <p:txBody>
          <a:bodyPr lIns="76200" tIns="76200" rIns="76200" bIns="76200"/>
          <a:lstStyle/>
          <a:p>
            <a:r>
              <a:t>Summary</a:t>
            </a:r>
          </a:p>
        </p:txBody>
      </p:sp>
      <p:sp>
        <p:nvSpPr>
          <p:cNvPr id="578" name="SQL…"/>
          <p:cNvSpPr txBox="1">
            <a:spLocks noGrp="1"/>
          </p:cNvSpPr>
          <p:nvPr>
            <p:ph type="body" idx="1"/>
          </p:nvPr>
        </p:nvSpPr>
        <p:spPr>
          <a:prstGeom prst="rect">
            <a:avLst/>
          </a:prstGeom>
        </p:spPr>
        <p:txBody>
          <a:bodyPr lIns="76200" tIns="76200" rIns="76200" bIns="76200"/>
          <a:lstStyle/>
          <a:p>
            <a:pPr>
              <a:lnSpc>
                <a:spcPct val="90000"/>
              </a:lnSpc>
              <a:spcBef>
                <a:spcPts val="1500"/>
              </a:spcBef>
            </a:pPr>
            <a:r>
              <a:t>SQL </a:t>
            </a:r>
          </a:p>
          <a:p>
            <a:pPr marL="2105890" lvl="1" indent="-1293090">
              <a:lnSpc>
                <a:spcPct val="90000"/>
              </a:lnSpc>
              <a:spcBef>
                <a:spcPts val="1300"/>
              </a:spcBef>
              <a:buClr>
                <a:srgbClr val="000000"/>
              </a:buClr>
              <a:buFont typeface="Arial"/>
              <a:buChar char="°"/>
            </a:pPr>
            <a:r>
              <a:t>Comprehensive language </a:t>
            </a:r>
          </a:p>
          <a:p>
            <a:pPr marL="2105890" lvl="1" indent="-1293090">
              <a:lnSpc>
                <a:spcPct val="90000"/>
              </a:lnSpc>
              <a:spcBef>
                <a:spcPts val="1300"/>
              </a:spcBef>
              <a:buClr>
                <a:srgbClr val="000000"/>
              </a:buClr>
              <a:buFont typeface="Arial"/>
              <a:buChar char="°"/>
            </a:pPr>
            <a:r>
              <a:t>Data definition, queries, updates, constraint specification, and view definition</a:t>
            </a:r>
          </a:p>
          <a:p>
            <a:pPr>
              <a:lnSpc>
                <a:spcPct val="90000"/>
              </a:lnSpc>
              <a:spcBef>
                <a:spcPts val="1500"/>
              </a:spcBef>
            </a:pPr>
            <a:r>
              <a:t>Covered in Chapter 6:</a:t>
            </a:r>
          </a:p>
          <a:p>
            <a:pPr marL="2105890" lvl="1" indent="-1293090">
              <a:lnSpc>
                <a:spcPct val="90000"/>
              </a:lnSpc>
              <a:spcBef>
                <a:spcPts val="1300"/>
              </a:spcBef>
              <a:buClr>
                <a:srgbClr val="000000"/>
              </a:buClr>
              <a:buFont typeface="Arial"/>
              <a:buChar char="°"/>
            </a:pPr>
            <a:r>
              <a:t>Data definition commands for creating tables </a:t>
            </a:r>
          </a:p>
          <a:p>
            <a:pPr marL="2105890" lvl="1" indent="-1293090">
              <a:lnSpc>
                <a:spcPct val="90000"/>
              </a:lnSpc>
              <a:spcBef>
                <a:spcPts val="1300"/>
              </a:spcBef>
              <a:buClr>
                <a:srgbClr val="000000"/>
              </a:buClr>
              <a:buFont typeface="Arial"/>
              <a:buChar char="°"/>
            </a:pPr>
            <a:r>
              <a:t>Commands for constraint specification</a:t>
            </a:r>
          </a:p>
          <a:p>
            <a:pPr marL="2105890" lvl="1" indent="-1293090">
              <a:lnSpc>
                <a:spcPct val="90000"/>
              </a:lnSpc>
              <a:spcBef>
                <a:spcPts val="1300"/>
              </a:spcBef>
              <a:buClr>
                <a:srgbClr val="000000"/>
              </a:buClr>
              <a:buFont typeface="Arial"/>
              <a:buChar char="°"/>
            </a:pPr>
            <a:r>
              <a:t>Simple retrieval queries</a:t>
            </a:r>
          </a:p>
          <a:p>
            <a:pPr marL="2105890" lvl="1" indent="-1293090">
              <a:lnSpc>
                <a:spcPct val="90000"/>
              </a:lnSpc>
              <a:spcBef>
                <a:spcPts val="1300"/>
              </a:spcBef>
              <a:buClr>
                <a:srgbClr val="000000"/>
              </a:buClr>
              <a:buFont typeface="Arial"/>
              <a:buChar char="°"/>
            </a:pPr>
            <a:r>
              <a:t>Database modification commands</a:t>
            </a:r>
          </a:p>
        </p:txBody>
      </p:sp>
      <p:sp>
        <p:nvSpPr>
          <p:cNvPr id="579" name="Slide Number"/>
          <p:cNvSpPr txBox="1">
            <a:spLocks noGrp="1"/>
          </p:cNvSpPr>
          <p:nvPr>
            <p:ph type="sldNum" sz="quarter" idx="2"/>
          </p:nvPr>
        </p:nvSpPr>
        <p:spPr>
          <a:xfrm>
            <a:off x="12003858" y="12787312"/>
            <a:ext cx="504039"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54</a:t>
            </a:fld>
            <a:endParaRPr/>
          </a:p>
        </p:txBody>
      </p:sp>
      <p:pic>
        <p:nvPicPr>
          <p:cNvPr id="580"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36" name="Basic SQL"/>
          <p:cNvSpPr txBox="1">
            <a:spLocks noGrp="1"/>
          </p:cNvSpPr>
          <p:nvPr>
            <p:ph type="title"/>
          </p:nvPr>
        </p:nvSpPr>
        <p:spPr>
          <a:prstGeom prst="rect">
            <a:avLst/>
          </a:prstGeom>
        </p:spPr>
        <p:txBody>
          <a:bodyPr lIns="76200" tIns="76200" rIns="76200" bIns="76200"/>
          <a:lstStyle/>
          <a:p>
            <a:r>
              <a:t>Basic SQL</a:t>
            </a:r>
          </a:p>
        </p:txBody>
      </p:sp>
      <p:sp>
        <p:nvSpPr>
          <p:cNvPr id="237" name="SQL language is case insensitive…"/>
          <p:cNvSpPr txBox="1">
            <a:spLocks noGrp="1"/>
          </p:cNvSpPr>
          <p:nvPr>
            <p:ph type="body" idx="1"/>
          </p:nvPr>
        </p:nvSpPr>
        <p:spPr>
          <a:prstGeom prst="rect">
            <a:avLst/>
          </a:prstGeom>
        </p:spPr>
        <p:txBody>
          <a:bodyPr lIns="76200" tIns="76200" rIns="76200" bIns="76200"/>
          <a:lstStyle/>
          <a:p>
            <a:pPr marL="914400" indent="-914400">
              <a:lnSpc>
                <a:spcPct val="90000"/>
              </a:lnSpc>
              <a:spcBef>
                <a:spcPts val="1500"/>
              </a:spcBef>
              <a:buClr>
                <a:srgbClr val="000000"/>
              </a:buClr>
              <a:buFont typeface="Arial"/>
              <a:buChar char="•"/>
              <a:defRPr sz="5500"/>
            </a:pPr>
            <a:r>
              <a:rPr dirty="0"/>
              <a:t>SQL </a:t>
            </a:r>
            <a:r>
              <a:rPr i="1" dirty="0"/>
              <a:t>language</a:t>
            </a:r>
            <a:r>
              <a:rPr dirty="0"/>
              <a:t> is case insensitive</a:t>
            </a:r>
          </a:p>
          <a:p>
            <a:pPr marL="1371600" lvl="1" indent="-914400">
              <a:lnSpc>
                <a:spcPct val="90000"/>
              </a:lnSpc>
              <a:spcBef>
                <a:spcPts val="1500"/>
              </a:spcBef>
              <a:buClr>
                <a:srgbClr val="000000"/>
              </a:buClr>
              <a:buFont typeface="Arial"/>
              <a:buChar char="•"/>
              <a:defRPr sz="5500"/>
            </a:pPr>
            <a:r>
              <a:rPr dirty="0"/>
              <a:t>keywords</a:t>
            </a:r>
          </a:p>
          <a:p>
            <a:pPr marL="1371600" lvl="1" indent="-914400">
              <a:lnSpc>
                <a:spcPct val="90000"/>
              </a:lnSpc>
              <a:spcBef>
                <a:spcPts val="1500"/>
              </a:spcBef>
              <a:buClr>
                <a:srgbClr val="000000"/>
              </a:buClr>
              <a:buFont typeface="Arial"/>
              <a:buChar char="•"/>
              <a:defRPr sz="5500"/>
            </a:pPr>
            <a:r>
              <a:rPr dirty="0"/>
              <a:t>namespaces</a:t>
            </a:r>
          </a:p>
          <a:p>
            <a:pPr marL="914400" indent="-914400">
              <a:lnSpc>
                <a:spcPct val="90000"/>
              </a:lnSpc>
              <a:spcBef>
                <a:spcPts val="1500"/>
              </a:spcBef>
              <a:buClr>
                <a:srgbClr val="000000"/>
              </a:buClr>
              <a:buFont typeface="Arial"/>
              <a:buChar char="•"/>
              <a:defRPr sz="5500"/>
            </a:pPr>
            <a:r>
              <a:rPr dirty="0"/>
              <a:t>SQL </a:t>
            </a:r>
            <a:r>
              <a:rPr i="1" dirty="0"/>
              <a:t>data values</a:t>
            </a:r>
            <a:r>
              <a:rPr dirty="0"/>
              <a:t> are case sensitive</a:t>
            </a:r>
          </a:p>
          <a:p>
            <a:pPr marL="914400" indent="-914400">
              <a:lnSpc>
                <a:spcPct val="90000"/>
              </a:lnSpc>
              <a:spcBef>
                <a:spcPts val="1500"/>
              </a:spcBef>
              <a:buClr>
                <a:srgbClr val="000000"/>
              </a:buClr>
              <a:buFont typeface="Arial"/>
              <a:buChar char="•"/>
              <a:defRPr sz="5500"/>
            </a:pPr>
            <a:r>
              <a:rPr dirty="0"/>
              <a:t>For readability, some case </a:t>
            </a:r>
            <a:r>
              <a:rPr i="1" dirty="0"/>
              <a:t>style</a:t>
            </a:r>
            <a:r>
              <a:rPr dirty="0"/>
              <a:t> conventions may be used</a:t>
            </a:r>
          </a:p>
          <a:p>
            <a:pPr marL="914400" indent="-914400">
              <a:lnSpc>
                <a:spcPct val="90000"/>
              </a:lnSpc>
              <a:spcBef>
                <a:spcPts val="1500"/>
              </a:spcBef>
              <a:buClr>
                <a:srgbClr val="000000"/>
              </a:buClr>
              <a:buFont typeface="Arial"/>
              <a:buChar char="•"/>
              <a:defRPr sz="5500"/>
            </a:pPr>
            <a:r>
              <a:rPr dirty="0"/>
              <a:t>Each statement in SQL ends with a semicolon</a:t>
            </a:r>
          </a:p>
        </p:txBody>
      </p:sp>
      <p:sp>
        <p:nvSpPr>
          <p:cNvPr id="238" name="Slide Number"/>
          <p:cNvSpPr txBox="1">
            <a:spLocks noGrp="1"/>
          </p:cNvSpPr>
          <p:nvPr>
            <p:ph type="sldNum" sz="quarter" idx="2"/>
          </p:nvPr>
        </p:nvSpPr>
        <p:spPr>
          <a:xfrm>
            <a:off x="12173327" y="12787312"/>
            <a:ext cx="334570"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6</a:t>
            </a:fld>
            <a:endParaRPr/>
          </a:p>
        </p:txBody>
      </p:sp>
      <p:pic>
        <p:nvPicPr>
          <p:cNvPr id="23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42" name="Schema and Catalog Concepts in SQL"/>
          <p:cNvSpPr txBox="1">
            <a:spLocks noGrp="1"/>
          </p:cNvSpPr>
          <p:nvPr>
            <p:ph type="title"/>
          </p:nvPr>
        </p:nvSpPr>
        <p:spPr>
          <a:prstGeom prst="rect">
            <a:avLst/>
          </a:prstGeom>
        </p:spPr>
        <p:txBody>
          <a:bodyPr lIns="76200" tIns="76200" rIns="76200" bIns="76200"/>
          <a:lstStyle/>
          <a:p>
            <a:r>
              <a:t>Schema and Catalog Concepts in SQL</a:t>
            </a:r>
          </a:p>
        </p:txBody>
      </p:sp>
      <p:sp>
        <p:nvSpPr>
          <p:cNvPr id="243" name="SQL schema (In most systems, a Database)…"/>
          <p:cNvSpPr txBox="1">
            <a:spLocks noGrp="1"/>
          </p:cNvSpPr>
          <p:nvPr>
            <p:ph type="body" idx="1"/>
          </p:nvPr>
        </p:nvSpPr>
        <p:spPr>
          <a:prstGeom prst="rect">
            <a:avLst/>
          </a:prstGeom>
        </p:spPr>
        <p:txBody>
          <a:bodyPr lIns="76200" tIns="76200" rIns="76200" bIns="76200"/>
          <a:lstStyle/>
          <a:p>
            <a:pPr marL="914400" indent="-914400">
              <a:lnSpc>
                <a:spcPct val="90000"/>
              </a:lnSpc>
              <a:spcBef>
                <a:spcPts val="1500"/>
              </a:spcBef>
              <a:buClr>
                <a:srgbClr val="000000"/>
              </a:buClr>
              <a:buFont typeface="Arial"/>
              <a:buChar char="•"/>
              <a:defRPr sz="5500"/>
            </a:pPr>
            <a:r>
              <a:rPr b="1" dirty="0"/>
              <a:t>SQL schema (In most systems, a Database)</a:t>
            </a:r>
          </a:p>
          <a:p>
            <a:pPr marL="1828800" lvl="1" indent="-1016000">
              <a:lnSpc>
                <a:spcPct val="90000"/>
              </a:lnSpc>
              <a:spcBef>
                <a:spcPts val="1300"/>
              </a:spcBef>
              <a:buClr>
                <a:srgbClr val="000000"/>
              </a:buClr>
              <a:buFont typeface="Arial"/>
              <a:buChar char="°"/>
              <a:defRPr sz="5500"/>
            </a:pPr>
            <a:r>
              <a:rPr dirty="0"/>
              <a:t>Identified by a </a:t>
            </a:r>
            <a:r>
              <a:rPr b="1" dirty="0"/>
              <a:t>schema name</a:t>
            </a:r>
          </a:p>
          <a:p>
            <a:pPr marL="1828800" lvl="1" indent="-1016000">
              <a:lnSpc>
                <a:spcPct val="90000"/>
              </a:lnSpc>
              <a:spcBef>
                <a:spcPts val="1300"/>
              </a:spcBef>
              <a:buClr>
                <a:srgbClr val="000000"/>
              </a:buClr>
              <a:buFont typeface="Arial"/>
              <a:buChar char="°"/>
              <a:defRPr sz="5500"/>
            </a:pPr>
            <a:r>
              <a:rPr dirty="0"/>
              <a:t>Includes an </a:t>
            </a:r>
            <a:r>
              <a:rPr b="1" dirty="0"/>
              <a:t>authorization identifier </a:t>
            </a:r>
            <a:r>
              <a:rPr dirty="0"/>
              <a:t>and </a:t>
            </a:r>
            <a:r>
              <a:rPr b="1" dirty="0"/>
              <a:t>descriptors</a:t>
            </a:r>
            <a:r>
              <a:rPr dirty="0"/>
              <a:t> for each element </a:t>
            </a:r>
            <a:endParaRPr lang="en-US" dirty="0"/>
          </a:p>
          <a:p>
            <a:pPr marL="812800" lvl="1" indent="0">
              <a:lnSpc>
                <a:spcPct val="90000"/>
              </a:lnSpc>
              <a:spcBef>
                <a:spcPts val="1300"/>
              </a:spcBef>
              <a:buClr>
                <a:srgbClr val="000000"/>
              </a:buClr>
              <a:buNone/>
              <a:defRPr sz="5500"/>
            </a:pPr>
            <a:r>
              <a:rPr lang="en-US" dirty="0">
                <a:solidFill>
                  <a:srgbClr val="005493"/>
                </a:solidFill>
                <a:latin typeface="Palatino"/>
                <a:ea typeface="Palatino"/>
                <a:cs typeface="Palatino"/>
                <a:sym typeface="Palatino"/>
              </a:rPr>
              <a:t>e.g.</a:t>
            </a:r>
            <a:br>
              <a:rPr lang="en-US" dirty="0">
                <a:latin typeface="Courier New"/>
                <a:ea typeface="Courier New"/>
                <a:cs typeface="Courier New"/>
                <a:sym typeface="Courier New"/>
              </a:rPr>
            </a:br>
            <a:r>
              <a:rPr lang="en-US" dirty="0">
                <a:latin typeface="Courier New"/>
                <a:ea typeface="Courier New"/>
                <a:cs typeface="Courier New"/>
                <a:sym typeface="Courier New"/>
              </a:rPr>
              <a:t>			CREATE SCHEMA COMPANY AUTHORIZATION ‘</a:t>
            </a:r>
            <a:r>
              <a:rPr lang="en-US" dirty="0" err="1">
                <a:latin typeface="Courier New"/>
                <a:ea typeface="Courier New"/>
                <a:cs typeface="Courier New"/>
                <a:sym typeface="Courier New"/>
              </a:rPr>
              <a:t>Jsmith</a:t>
            </a:r>
            <a:r>
              <a:rPr lang="en-US" dirty="0">
                <a:latin typeface="Courier New"/>
                <a:ea typeface="Courier New"/>
                <a:cs typeface="Courier New"/>
                <a:sym typeface="Courier New"/>
              </a:rPr>
              <a:t>’;</a:t>
            </a:r>
            <a:endParaRPr dirty="0"/>
          </a:p>
          <a:p>
            <a:pPr marL="914400" indent="-914400">
              <a:lnSpc>
                <a:spcPct val="90000"/>
              </a:lnSpc>
              <a:spcBef>
                <a:spcPts val="1500"/>
              </a:spcBef>
              <a:buClr>
                <a:srgbClr val="000000"/>
              </a:buClr>
              <a:buFont typeface="Arial"/>
              <a:buChar char="•"/>
              <a:defRPr sz="5500"/>
            </a:pPr>
            <a:r>
              <a:rPr dirty="0"/>
              <a:t>Schema </a:t>
            </a:r>
            <a:r>
              <a:rPr b="1" dirty="0"/>
              <a:t>elements</a:t>
            </a:r>
            <a:r>
              <a:rPr dirty="0"/>
              <a:t> include </a:t>
            </a:r>
          </a:p>
          <a:p>
            <a:pPr marL="1828800" lvl="1" indent="-1016000">
              <a:lnSpc>
                <a:spcPct val="90000"/>
              </a:lnSpc>
              <a:spcBef>
                <a:spcPts val="1300"/>
              </a:spcBef>
              <a:buClr>
                <a:srgbClr val="000000"/>
              </a:buClr>
              <a:buFont typeface="Arial"/>
              <a:buChar char="°"/>
              <a:defRPr sz="5500"/>
            </a:pPr>
            <a:r>
              <a:rPr dirty="0"/>
              <a:t>Tables</a:t>
            </a:r>
          </a:p>
          <a:p>
            <a:pPr marL="1828800" lvl="1" indent="-1016000">
              <a:lnSpc>
                <a:spcPct val="90000"/>
              </a:lnSpc>
              <a:spcBef>
                <a:spcPts val="1300"/>
              </a:spcBef>
              <a:buClr>
                <a:srgbClr val="000000"/>
              </a:buClr>
              <a:buFont typeface="Arial"/>
              <a:buChar char="°"/>
              <a:defRPr sz="5500"/>
            </a:pPr>
            <a:r>
              <a:rPr dirty="0"/>
              <a:t>Constraints</a:t>
            </a:r>
          </a:p>
          <a:p>
            <a:pPr marL="1828800" lvl="1" indent="-1016000">
              <a:lnSpc>
                <a:spcPct val="90000"/>
              </a:lnSpc>
              <a:spcBef>
                <a:spcPts val="1300"/>
              </a:spcBef>
              <a:buClr>
                <a:srgbClr val="000000"/>
              </a:buClr>
              <a:buFont typeface="Arial"/>
              <a:buChar char="°"/>
              <a:defRPr sz="5500"/>
            </a:pPr>
            <a:r>
              <a:rPr dirty="0"/>
              <a:t>Views</a:t>
            </a:r>
          </a:p>
          <a:p>
            <a:pPr marL="1828800" lvl="1" indent="-1016000">
              <a:lnSpc>
                <a:spcPct val="90000"/>
              </a:lnSpc>
              <a:spcBef>
                <a:spcPts val="1300"/>
              </a:spcBef>
              <a:buClr>
                <a:srgbClr val="000000"/>
              </a:buClr>
              <a:buFont typeface="Arial"/>
              <a:buChar char="°"/>
              <a:defRPr sz="5500"/>
            </a:pPr>
            <a:r>
              <a:rPr dirty="0"/>
              <a:t>Domains</a:t>
            </a:r>
          </a:p>
          <a:p>
            <a:pPr marL="1828800" lvl="1" indent="-1016000">
              <a:lnSpc>
                <a:spcPct val="90000"/>
              </a:lnSpc>
              <a:spcBef>
                <a:spcPts val="1300"/>
              </a:spcBef>
              <a:buClr>
                <a:srgbClr val="000000"/>
              </a:buClr>
              <a:buFont typeface="Arial"/>
              <a:buChar char="°"/>
              <a:defRPr sz="5500"/>
            </a:pPr>
            <a:r>
              <a:rPr dirty="0"/>
              <a:t>and other constructs</a:t>
            </a:r>
          </a:p>
        </p:txBody>
      </p:sp>
      <p:sp>
        <p:nvSpPr>
          <p:cNvPr id="244" name="Slide Number"/>
          <p:cNvSpPr txBox="1">
            <a:spLocks noGrp="1"/>
          </p:cNvSpPr>
          <p:nvPr>
            <p:ph type="sldNum" sz="quarter" idx="2"/>
          </p:nvPr>
        </p:nvSpPr>
        <p:spPr>
          <a:xfrm>
            <a:off x="12173327" y="12787312"/>
            <a:ext cx="334570"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7</a:t>
            </a:fld>
            <a:endParaRPr/>
          </a:p>
        </p:txBody>
      </p:sp>
      <p:pic>
        <p:nvPicPr>
          <p:cNvPr id="24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48" name="SQL Terminology"/>
          <p:cNvSpPr txBox="1">
            <a:spLocks noGrp="1"/>
          </p:cNvSpPr>
          <p:nvPr>
            <p:ph type="title"/>
          </p:nvPr>
        </p:nvSpPr>
        <p:spPr>
          <a:prstGeom prst="rect">
            <a:avLst/>
          </a:prstGeom>
        </p:spPr>
        <p:txBody>
          <a:bodyPr lIns="76200" tIns="76200" rIns="76200" bIns="76200"/>
          <a:lstStyle/>
          <a:p>
            <a:r>
              <a:t>SQL Terminology</a:t>
            </a:r>
          </a:p>
        </p:txBody>
      </p:sp>
      <p:sp>
        <p:nvSpPr>
          <p:cNvPr id="249" name="Terminology:…"/>
          <p:cNvSpPr txBox="1">
            <a:spLocks noGrp="1"/>
          </p:cNvSpPr>
          <p:nvPr>
            <p:ph type="body" idx="1"/>
          </p:nvPr>
        </p:nvSpPr>
        <p:spPr>
          <a:prstGeom prst="rect">
            <a:avLst/>
          </a:prstGeom>
        </p:spPr>
        <p:txBody>
          <a:bodyPr lIns="76200" tIns="76200" rIns="76200" bIns="76200"/>
          <a:lstStyle/>
          <a:p>
            <a:pPr marL="914400" indent="-914400">
              <a:spcBef>
                <a:spcPts val="1500"/>
              </a:spcBef>
              <a:buClr>
                <a:srgbClr val="000000"/>
              </a:buClr>
              <a:buFont typeface="Arial"/>
              <a:buChar char="•"/>
              <a:defRPr sz="5500"/>
            </a:pPr>
            <a:r>
              <a:rPr dirty="0"/>
              <a:t>Terminology:</a:t>
            </a:r>
          </a:p>
          <a:p>
            <a:pPr marL="1828800" lvl="1" indent="-1016000">
              <a:spcBef>
                <a:spcPts val="1300"/>
              </a:spcBef>
              <a:buClr>
                <a:srgbClr val="000000"/>
              </a:buClr>
              <a:buFont typeface="Arial"/>
              <a:buChar char="°"/>
              <a:defRPr sz="5500"/>
            </a:pPr>
            <a:r>
              <a:rPr b="1" dirty="0"/>
              <a:t>Table</a:t>
            </a:r>
            <a:r>
              <a:rPr dirty="0"/>
              <a:t>, </a:t>
            </a:r>
            <a:r>
              <a:rPr b="1" dirty="0"/>
              <a:t>row</a:t>
            </a:r>
            <a:r>
              <a:rPr dirty="0"/>
              <a:t>, and </a:t>
            </a:r>
            <a:r>
              <a:rPr b="1" dirty="0"/>
              <a:t>column</a:t>
            </a:r>
            <a:r>
              <a:rPr dirty="0"/>
              <a:t> used for relational model terms relation, tuple, and attribute</a:t>
            </a:r>
          </a:p>
          <a:p>
            <a:pPr marL="914400" indent="-914400">
              <a:spcBef>
                <a:spcPts val="1500"/>
              </a:spcBef>
              <a:buClr>
                <a:srgbClr val="000000"/>
              </a:buClr>
              <a:buFont typeface="Arial"/>
              <a:buChar char="•"/>
              <a:defRPr sz="5500"/>
            </a:pPr>
            <a:r>
              <a:rPr b="1" dirty="0">
                <a:latin typeface="Courier New"/>
                <a:ea typeface="Courier New"/>
                <a:cs typeface="Courier New"/>
                <a:sym typeface="Courier New"/>
              </a:rPr>
              <a:t>CREATE</a:t>
            </a:r>
            <a:r>
              <a:rPr dirty="0"/>
              <a:t> statement</a:t>
            </a:r>
          </a:p>
          <a:p>
            <a:pPr marL="1828800" lvl="1" indent="-1016000">
              <a:spcBef>
                <a:spcPts val="1300"/>
              </a:spcBef>
              <a:buClr>
                <a:srgbClr val="000000"/>
              </a:buClr>
              <a:buFont typeface="Arial"/>
              <a:buChar char="°"/>
              <a:defRPr sz="5500"/>
            </a:pPr>
            <a:r>
              <a:rPr dirty="0"/>
              <a:t>Main SQL command for data definition</a:t>
            </a:r>
            <a:endParaRPr lang="en-US" dirty="0"/>
          </a:p>
        </p:txBody>
      </p:sp>
      <p:sp>
        <p:nvSpPr>
          <p:cNvPr id="250" name="Slide Number"/>
          <p:cNvSpPr txBox="1">
            <a:spLocks noGrp="1"/>
          </p:cNvSpPr>
          <p:nvPr>
            <p:ph type="sldNum" sz="quarter" idx="2"/>
          </p:nvPr>
        </p:nvSpPr>
        <p:spPr>
          <a:xfrm>
            <a:off x="12173327" y="12787312"/>
            <a:ext cx="334570"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rPr/>
              <a:t>8</a:t>
            </a:fld>
            <a:endParaRPr/>
          </a:p>
        </p:txBody>
      </p:sp>
      <p:pic>
        <p:nvPicPr>
          <p:cNvPr id="251"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62" name="The CREATE TABLE Command in SQL"/>
          <p:cNvSpPr txBox="1">
            <a:spLocks noGrp="1"/>
          </p:cNvSpPr>
          <p:nvPr>
            <p:ph type="title"/>
          </p:nvPr>
        </p:nvSpPr>
        <p:spPr>
          <a:prstGeom prst="rect">
            <a:avLst/>
          </a:prstGeom>
        </p:spPr>
        <p:txBody>
          <a:bodyPr lIns="76200" tIns="76200" rIns="76200" bIns="76200"/>
          <a:lstStyle/>
          <a:p>
            <a:r>
              <a:t>The CREATE TABLE Command in SQL</a:t>
            </a:r>
          </a:p>
        </p:txBody>
      </p:sp>
      <p:sp>
        <p:nvSpPr>
          <p:cNvPr id="263" name="Specify a new relation (table)…"/>
          <p:cNvSpPr txBox="1">
            <a:spLocks noGrp="1"/>
          </p:cNvSpPr>
          <p:nvPr>
            <p:ph type="body" idx="1"/>
          </p:nvPr>
        </p:nvSpPr>
        <p:spPr>
          <a:prstGeom prst="rect">
            <a:avLst/>
          </a:prstGeom>
        </p:spPr>
        <p:txBody>
          <a:bodyPr lIns="76200" tIns="76200" rIns="76200" bIns="76200"/>
          <a:lstStyle/>
          <a:p>
            <a:pPr marL="1330036" indent="-1330036">
              <a:spcBef>
                <a:spcPts val="1500"/>
              </a:spcBef>
              <a:buClr>
                <a:srgbClr val="000000"/>
              </a:buClr>
              <a:buFont typeface="Arial"/>
              <a:buChar char="•"/>
            </a:pPr>
            <a:r>
              <a:t>Specify a new relation (table)</a:t>
            </a:r>
          </a:p>
          <a:p>
            <a:pPr marL="2105890" lvl="1" indent="-1293090">
              <a:spcBef>
                <a:spcPts val="1300"/>
              </a:spcBef>
              <a:buClr>
                <a:srgbClr val="000000"/>
              </a:buClr>
              <a:buFont typeface="Arial"/>
              <a:buChar char="°"/>
            </a:pPr>
            <a:r>
              <a:t>Provide name</a:t>
            </a:r>
          </a:p>
          <a:p>
            <a:pPr marL="2105890" lvl="1" indent="-1293090">
              <a:spcBef>
                <a:spcPts val="1300"/>
              </a:spcBef>
              <a:buClr>
                <a:srgbClr val="000000"/>
              </a:buClr>
              <a:buFont typeface="Arial"/>
              <a:buChar char="°"/>
            </a:pPr>
            <a:r>
              <a:t>Specify attributes and initial constraints</a:t>
            </a:r>
          </a:p>
          <a:p>
            <a:pPr marL="1330036" indent="-1330036">
              <a:spcBef>
                <a:spcPts val="1500"/>
              </a:spcBef>
              <a:buClr>
                <a:srgbClr val="000000"/>
              </a:buClr>
              <a:buFont typeface="Arial"/>
              <a:buChar char="•"/>
            </a:pPr>
            <a:r>
              <a:t>Can optionally specify schema:</a:t>
            </a:r>
          </a:p>
          <a:p>
            <a:pPr marL="2105890" lvl="1" indent="-1293090">
              <a:spcBef>
                <a:spcPts val="1300"/>
              </a:spcBef>
              <a:buClr>
                <a:srgbClr val="000000"/>
              </a:buClr>
              <a:buFont typeface="Arial"/>
              <a:buChar char="°"/>
            </a:pPr>
            <a:r>
              <a:rPr>
                <a:latin typeface="Courier New"/>
                <a:ea typeface="Courier New"/>
                <a:cs typeface="Courier New"/>
                <a:sym typeface="Courier New"/>
              </a:rPr>
              <a:t>CREATE TABLE COMPANY.EMPLOYEE ...</a:t>
            </a:r>
          </a:p>
          <a:p>
            <a:pPr marL="1943100" lvl="1" indent="-1028700">
              <a:spcBef>
                <a:spcPts val="1300"/>
              </a:spcBef>
              <a:buClr>
                <a:srgbClr val="000000"/>
              </a:buClr>
              <a:buSzTx/>
              <a:buNone/>
            </a:pPr>
            <a:r>
              <a:t>	or</a:t>
            </a:r>
          </a:p>
          <a:p>
            <a:pPr marL="2105890" lvl="1" indent="-1293090">
              <a:spcBef>
                <a:spcPts val="1300"/>
              </a:spcBef>
              <a:buClr>
                <a:srgbClr val="000000"/>
              </a:buClr>
              <a:buFont typeface="Arial"/>
              <a:buChar char="°"/>
            </a:pPr>
            <a:r>
              <a:rPr>
                <a:latin typeface="Courier New"/>
                <a:ea typeface="Courier New"/>
                <a:cs typeface="Courier New"/>
                <a:sym typeface="Courier New"/>
              </a:rPr>
              <a:t>CREATE TABLE EMPLOYEE ...</a:t>
            </a:r>
          </a:p>
        </p:txBody>
      </p:sp>
      <p:sp>
        <p:nvSpPr>
          <p:cNvPr id="264" name="Slide Number"/>
          <p:cNvSpPr txBox="1">
            <a:spLocks noGrp="1"/>
          </p:cNvSpPr>
          <p:nvPr>
            <p:ph type="sldNum" sz="quarter" idx="2"/>
          </p:nvPr>
        </p:nvSpPr>
        <p:spPr>
          <a:xfrm>
            <a:off x="12173327" y="12787312"/>
            <a:ext cx="334570" cy="51186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lstStyle>
            <a:lvl1pPr>
              <a:defRPr sz="2400">
                <a:solidFill>
                  <a:srgbClr val="9A9A9A"/>
                </a:solidFill>
                <a:uFill>
                  <a:solidFill>
                    <a:srgbClr val="9A9A9A"/>
                  </a:solidFill>
                </a:uFill>
              </a:defRPr>
            </a:lvl1pPr>
          </a:lstStyle>
          <a:p>
            <a:fld id="{86CB4B4D-7CA3-9044-876B-883B54F8677D}" type="slidenum">
              <a:t>9</a:t>
            </a:fld>
            <a:endParaRPr/>
          </a:p>
        </p:txBody>
      </p:sp>
      <p:pic>
        <p:nvPicPr>
          <p:cNvPr id="265"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D6D6D6"/>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195</TotalTime>
  <Words>1929</Words>
  <Application>Microsoft Office PowerPoint</Application>
  <PresentationFormat>Custom</PresentationFormat>
  <Paragraphs>340</Paragraphs>
  <Slides>54</Slides>
  <Notes>8</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8" baseType="lpstr">
      <vt:lpstr>Arial</vt:lpstr>
      <vt:lpstr>Consolas</vt:lpstr>
      <vt:lpstr>Courier</vt:lpstr>
      <vt:lpstr>Courier New</vt:lpstr>
      <vt:lpstr>Helvetica</vt:lpstr>
      <vt:lpstr>Helvetica Neue</vt:lpstr>
      <vt:lpstr>Helvetica Neue Light</vt:lpstr>
      <vt:lpstr>Palatino</vt:lpstr>
      <vt:lpstr>Roboto</vt:lpstr>
      <vt:lpstr>Times New Roman</vt:lpstr>
      <vt:lpstr>urw-din</vt:lpstr>
      <vt:lpstr>Verdana</vt:lpstr>
      <vt:lpstr>White</vt:lpstr>
      <vt:lpstr>Bitmap Image</vt:lpstr>
      <vt:lpstr>Chapter 6: Basic SQL</vt:lpstr>
      <vt:lpstr>PowerPoint Presentation</vt:lpstr>
      <vt:lpstr>6.1 – SQL Data Definition and Data Types</vt:lpstr>
      <vt:lpstr>Basic SQL</vt:lpstr>
      <vt:lpstr>Basic SQL</vt:lpstr>
      <vt:lpstr>Basic SQL</vt:lpstr>
      <vt:lpstr>Schema and Catalog Concepts in SQL</vt:lpstr>
      <vt:lpstr>SQL Terminology</vt:lpstr>
      <vt:lpstr>The CREATE TABLE Command in SQL</vt:lpstr>
      <vt:lpstr>The CREATE TABLE Command in SQL</vt:lpstr>
      <vt:lpstr>CREATE TABLES for Company Data</vt:lpstr>
      <vt:lpstr>CREATE TABLES for Company Data</vt:lpstr>
      <vt:lpstr>CREATE TABLE Command</vt:lpstr>
      <vt:lpstr>Attribute Data Types and Domains in SQL</vt:lpstr>
      <vt:lpstr>Attribute Data Types and Domains in SQL</vt:lpstr>
      <vt:lpstr>Attribute Data Types and Domains in SQL</vt:lpstr>
      <vt:lpstr>Attribute Data Types and Domains in SQL</vt:lpstr>
      <vt:lpstr>6.2 – Specifying Constraints in SQL</vt:lpstr>
      <vt:lpstr>Specifying Constraints in SQL</vt:lpstr>
      <vt:lpstr>Giving Names to Constraints</vt:lpstr>
      <vt:lpstr>Specifying Attribute Constraints and  Not Null and Default value</vt:lpstr>
      <vt:lpstr>Specifying Attribute Constraints and  Check clause</vt:lpstr>
      <vt:lpstr>Specifying Constraints on Tuples Using CHECK</vt:lpstr>
      <vt:lpstr>Another Example</vt:lpstr>
      <vt:lpstr>Specifying Key Integrity Constraints</vt:lpstr>
      <vt:lpstr>Specifying Key and Referential Integrity Constraints</vt:lpstr>
      <vt:lpstr>6.3 – Basic Retrieval Queries in SQL</vt:lpstr>
      <vt:lpstr>PowerPoint Presentation</vt:lpstr>
      <vt:lpstr>Basic Retrieval Queries in SQL</vt:lpstr>
      <vt:lpstr>PowerPoint Presentation</vt:lpstr>
      <vt:lpstr>Some Queries</vt:lpstr>
      <vt:lpstr>Some Queries</vt:lpstr>
      <vt:lpstr>Ambiguous Attribute Names </vt:lpstr>
      <vt:lpstr>Aliasing, Renaming, and Tuple Variables</vt:lpstr>
      <vt:lpstr>Unspecified WHERE Clause and Use of the Asterisk</vt:lpstr>
      <vt:lpstr>Unspecified WHERE Clause and Use of the Asterisk</vt:lpstr>
      <vt:lpstr>Tables as Sets in SQL</vt:lpstr>
      <vt:lpstr>Cartesian Product, UNION, INTERSECTION, and MINUS</vt:lpstr>
      <vt:lpstr>UNION, INTERSECTION, and MINUS</vt:lpstr>
      <vt:lpstr>Tables as Sets in SQL</vt:lpstr>
      <vt:lpstr>Substring Pattern Matching and Arithmetic Operators</vt:lpstr>
      <vt:lpstr>Substring Pattern Matching and Arithmetic Operators</vt:lpstr>
      <vt:lpstr>Ordering of Query Results</vt:lpstr>
      <vt:lpstr>Discussion and Summary of  Basic SQL Retrieval Queries</vt:lpstr>
      <vt:lpstr>6.4 – INSERT, DELETE, and UPDATE  Statements in SQL</vt:lpstr>
      <vt:lpstr>Modifying the Database Data</vt:lpstr>
      <vt:lpstr>The INSERT Command</vt:lpstr>
      <vt:lpstr>The INSERT Command</vt:lpstr>
      <vt:lpstr>The CREATE TABLE Command</vt:lpstr>
      <vt:lpstr>The DELETE Command</vt:lpstr>
      <vt:lpstr>The UPDATE Command</vt:lpstr>
      <vt:lpstr>Additional Features of SQL</vt:lpstr>
      <vt:lpstr>Additional Features of SQL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Basic SQL</dc:title>
  <dc:creator>Omer, Jalal Sheikh</dc:creator>
  <cp:lastModifiedBy>Omer, Jalal Sheikh</cp:lastModifiedBy>
  <cp:revision>29</cp:revision>
  <dcterms:modified xsi:type="dcterms:W3CDTF">2023-02-15T19:45:20Z</dcterms:modified>
</cp:coreProperties>
</file>